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56"/>
  </p:notesMasterIdLst>
  <p:handoutMasterIdLst>
    <p:handoutMasterId r:id="rId57"/>
  </p:handoutMasterIdLst>
  <p:sldIdLst>
    <p:sldId id="294" r:id="rId5"/>
    <p:sldId id="539" r:id="rId6"/>
    <p:sldId id="556" r:id="rId7"/>
    <p:sldId id="564" r:id="rId8"/>
    <p:sldId id="484" r:id="rId9"/>
    <p:sldId id="557" r:id="rId10"/>
    <p:sldId id="558" r:id="rId11"/>
    <p:sldId id="565" r:id="rId12"/>
    <p:sldId id="562" r:id="rId13"/>
    <p:sldId id="561" r:id="rId14"/>
    <p:sldId id="563" r:id="rId15"/>
    <p:sldId id="604" r:id="rId16"/>
    <p:sldId id="605" r:id="rId17"/>
    <p:sldId id="606" r:id="rId18"/>
    <p:sldId id="608" r:id="rId19"/>
    <p:sldId id="569" r:id="rId20"/>
    <p:sldId id="627" r:id="rId21"/>
    <p:sldId id="628" r:id="rId22"/>
    <p:sldId id="629" r:id="rId23"/>
    <p:sldId id="630" r:id="rId24"/>
    <p:sldId id="631" r:id="rId25"/>
    <p:sldId id="609" r:id="rId26"/>
    <p:sldId id="610" r:id="rId27"/>
    <p:sldId id="584" r:id="rId28"/>
    <p:sldId id="612" r:id="rId29"/>
    <p:sldId id="573" r:id="rId30"/>
    <p:sldId id="613" r:id="rId31"/>
    <p:sldId id="614" r:id="rId32"/>
    <p:sldId id="603" r:id="rId33"/>
    <p:sldId id="615" r:id="rId34"/>
    <p:sldId id="577" r:id="rId35"/>
    <p:sldId id="616" r:id="rId36"/>
    <p:sldId id="579" r:id="rId37"/>
    <p:sldId id="580" r:id="rId38"/>
    <p:sldId id="585" r:id="rId39"/>
    <p:sldId id="586" r:id="rId40"/>
    <p:sldId id="587" r:id="rId41"/>
    <p:sldId id="588" r:id="rId42"/>
    <p:sldId id="589" r:id="rId43"/>
    <p:sldId id="581" r:id="rId44"/>
    <p:sldId id="582" r:id="rId45"/>
    <p:sldId id="583" r:id="rId46"/>
    <p:sldId id="590" r:id="rId47"/>
    <p:sldId id="591" r:id="rId48"/>
    <p:sldId id="592" r:id="rId49"/>
    <p:sldId id="593" r:id="rId50"/>
    <p:sldId id="617" r:id="rId51"/>
    <p:sldId id="618" r:id="rId52"/>
    <p:sldId id="619" r:id="rId53"/>
    <p:sldId id="525" r:id="rId54"/>
    <p:sldId id="621" r:id="rId55"/>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F6FD3775-FEE8-4C1A-A590-E96698AEC43C}">
          <p14:sldIdLst>
            <p14:sldId id="294"/>
          </p14:sldIdLst>
        </p14:section>
        <p14:section name="Overview" id="{17D522A6-82FF-4405-98A4-D8EFF49CBFA7}">
          <p14:sldIdLst>
            <p14:sldId id="539"/>
            <p14:sldId id="556"/>
            <p14:sldId id="564"/>
            <p14:sldId id="484"/>
            <p14:sldId id="557"/>
            <p14:sldId id="558"/>
            <p14:sldId id="565"/>
            <p14:sldId id="562"/>
            <p14:sldId id="561"/>
            <p14:sldId id="563"/>
            <p14:sldId id="604"/>
            <p14:sldId id="605"/>
            <p14:sldId id="606"/>
            <p14:sldId id="608"/>
            <p14:sldId id="569"/>
            <p14:sldId id="627"/>
            <p14:sldId id="628"/>
            <p14:sldId id="629"/>
            <p14:sldId id="630"/>
            <p14:sldId id="631"/>
            <p14:sldId id="609"/>
            <p14:sldId id="610"/>
            <p14:sldId id="584"/>
            <p14:sldId id="612"/>
            <p14:sldId id="573"/>
            <p14:sldId id="613"/>
            <p14:sldId id="614"/>
            <p14:sldId id="603"/>
            <p14:sldId id="615"/>
            <p14:sldId id="577"/>
            <p14:sldId id="616"/>
            <p14:sldId id="579"/>
            <p14:sldId id="580"/>
            <p14:sldId id="585"/>
            <p14:sldId id="586"/>
            <p14:sldId id="587"/>
            <p14:sldId id="588"/>
            <p14:sldId id="589"/>
            <p14:sldId id="581"/>
            <p14:sldId id="582"/>
            <p14:sldId id="583"/>
            <p14:sldId id="590"/>
            <p14:sldId id="591"/>
            <p14:sldId id="592"/>
            <p14:sldId id="593"/>
            <p14:sldId id="617"/>
            <p14:sldId id="618"/>
            <p14:sldId id="619"/>
          </p14:sldIdLst>
        </p14:section>
        <p14:section name="For More Information" id="{ED0F3DB2-302B-4D52-A0E6-1462F7C50673}">
          <p14:sldIdLst>
            <p14:sldId id="525"/>
            <p14:sldId id="621"/>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D5D8DC-3F29-8914-F4A5-85A52D6FE771}" name="Becca Velikaneye" initials="BV" userId="S::rvelik@edu.state.wy.us::4887d484-c9e1-427b-8227-789a9eb33f5a" providerId="AD"/>
  <p188:author id="{A0F67BF4-C769-290D-E514-E01BDD329F88}" name="Carol Cahill" initials="CC" userId="S::carol.cahill@cambiumassessment.com::9a3bfd42-7054-4aaa-b2eb-cb572cd2079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3" clrIdx="1">
    <p:extLst>
      <p:ext uri="{19B8F6BF-5375-455C-9EA6-DF929625EA0E}">
        <p15:presenceInfo xmlns:p15="http://schemas.microsoft.com/office/powerpoint/2012/main" userId="Linda K. Reed" providerId="None"/>
      </p:ext>
    </p:extLst>
  </p:cmAuthor>
  <p:cmAuthor id="9" name="Kimberly Wafer" initials="KW" lastIdx="85" clrIdx="8">
    <p:extLst>
      <p:ext uri="{19B8F6BF-5375-455C-9EA6-DF929625EA0E}">
        <p15:presenceInfo xmlns:p15="http://schemas.microsoft.com/office/powerpoint/2012/main" userId="S::kimberly.wafer@cambiumassessment.com::8f409a5d-05ff-4c7b-8f6a-9181e0f8acae" providerId="AD"/>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10" name="Catherine Palmer" initials="CP" lastIdx="24" clrIdx="9">
    <p:extLst>
      <p:ext uri="{19B8F6BF-5375-455C-9EA6-DF929625EA0E}">
        <p15:presenceInfo xmlns:p15="http://schemas.microsoft.com/office/powerpoint/2012/main" userId="S-1-5-21-3700596823-4066134365-3933656348-6726" providerId="AD"/>
      </p:ext>
    </p:extLst>
  </p:cmAuthor>
  <p:cmAuthor id="4" name="Note" initials="Note" lastIdx="2" clrIdx="3">
    <p:extLst>
      <p:ext uri="{19B8F6BF-5375-455C-9EA6-DF929625EA0E}">
        <p15:presenceInfo xmlns:p15="http://schemas.microsoft.com/office/powerpoint/2012/main" userId="Note" providerId="None"/>
      </p:ext>
    </p:extLst>
  </p:cmAuthor>
  <p:cmAuthor id="11" name="Michelle Carroll" initials="MC" lastIdx="43" clrIdx="10">
    <p:extLst>
      <p:ext uri="{19B8F6BF-5375-455C-9EA6-DF929625EA0E}">
        <p15:presenceInfo xmlns:p15="http://schemas.microsoft.com/office/powerpoint/2012/main" userId="S-1-5-21-3700596823-4066134365-3933656348-5047" providerId="AD"/>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05A08"/>
    <a:srgbClr val="2C9ED9"/>
    <a:srgbClr val="C6E7F7"/>
    <a:srgbClr val="26ABE1"/>
    <a:srgbClr val="319EFF"/>
    <a:srgbClr val="B9BBBE"/>
    <a:srgbClr val="A8CF91"/>
    <a:srgbClr val="006298"/>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109" autoAdjust="0"/>
  </p:normalViewPr>
  <p:slideViewPr>
    <p:cSldViewPr snapToGrid="0">
      <p:cViewPr varScale="1">
        <p:scale>
          <a:sx n="51" d="100"/>
          <a:sy n="51" d="100"/>
        </p:scale>
        <p:origin x="1013" y="48"/>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dirty="0"/>
          </a:p>
        </p:txBody>
      </p:sp>
    </p:spTree>
    <p:extLst>
      <p:ext uri="{BB962C8B-B14F-4D97-AF65-F5344CB8AC3E}">
        <p14:creationId xmlns:p14="http://schemas.microsoft.com/office/powerpoint/2010/main" val="2953560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dirty="0"/>
          </a:p>
        </p:txBody>
      </p:sp>
    </p:spTree>
    <p:extLst>
      <p:ext uri="{BB962C8B-B14F-4D97-AF65-F5344CB8AC3E}">
        <p14:creationId xmlns:p14="http://schemas.microsoft.com/office/powerpoint/2010/main" val="2206102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12</a:t>
            </a:fld>
            <a:endParaRPr lang="en-US" dirty="0"/>
          </a:p>
        </p:txBody>
      </p:sp>
    </p:spTree>
    <p:extLst>
      <p:ext uri="{BB962C8B-B14F-4D97-AF65-F5344CB8AC3E}">
        <p14:creationId xmlns:p14="http://schemas.microsoft.com/office/powerpoint/2010/main" val="822671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13</a:t>
            </a:fld>
            <a:endParaRPr lang="en-US" dirty="0"/>
          </a:p>
        </p:txBody>
      </p:sp>
    </p:spTree>
    <p:extLst>
      <p:ext uri="{BB962C8B-B14F-4D97-AF65-F5344CB8AC3E}">
        <p14:creationId xmlns:p14="http://schemas.microsoft.com/office/powerpoint/2010/main" val="3906097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dirty="0"/>
          </a:p>
        </p:txBody>
      </p:sp>
    </p:spTree>
    <p:extLst>
      <p:ext uri="{BB962C8B-B14F-4D97-AF65-F5344CB8AC3E}">
        <p14:creationId xmlns:p14="http://schemas.microsoft.com/office/powerpoint/2010/main" val="3073444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15</a:t>
            </a:fld>
            <a:endParaRPr lang="en-US" dirty="0"/>
          </a:p>
        </p:txBody>
      </p:sp>
    </p:spTree>
    <p:extLst>
      <p:ext uri="{BB962C8B-B14F-4D97-AF65-F5344CB8AC3E}">
        <p14:creationId xmlns:p14="http://schemas.microsoft.com/office/powerpoint/2010/main" val="4190371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16</a:t>
            </a:fld>
            <a:endParaRPr lang="en-US" dirty="0"/>
          </a:p>
        </p:txBody>
      </p:sp>
    </p:spTree>
    <p:extLst>
      <p:ext uri="{BB962C8B-B14F-4D97-AF65-F5344CB8AC3E}">
        <p14:creationId xmlns:p14="http://schemas.microsoft.com/office/powerpoint/2010/main" val="1910578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17</a:t>
            </a:fld>
            <a:endParaRPr lang="en-US" dirty="0"/>
          </a:p>
        </p:txBody>
      </p:sp>
    </p:spTree>
    <p:extLst>
      <p:ext uri="{BB962C8B-B14F-4D97-AF65-F5344CB8AC3E}">
        <p14:creationId xmlns:p14="http://schemas.microsoft.com/office/powerpoint/2010/main" val="1106246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18</a:t>
            </a:fld>
            <a:endParaRPr lang="en-US" dirty="0"/>
          </a:p>
        </p:txBody>
      </p:sp>
    </p:spTree>
    <p:extLst>
      <p:ext uri="{BB962C8B-B14F-4D97-AF65-F5344CB8AC3E}">
        <p14:creationId xmlns:p14="http://schemas.microsoft.com/office/powerpoint/2010/main" val="3361470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19</a:t>
            </a:fld>
            <a:endParaRPr lang="en-US" dirty="0"/>
          </a:p>
        </p:txBody>
      </p:sp>
    </p:spTree>
    <p:extLst>
      <p:ext uri="{BB962C8B-B14F-4D97-AF65-F5344CB8AC3E}">
        <p14:creationId xmlns:p14="http://schemas.microsoft.com/office/powerpoint/2010/main" val="1519231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5E7D-208E-4D15-8823-6494F3BC2DAF}" type="slidenum">
              <a:rPr lang="en-US" smtClean="0"/>
              <a:pPr/>
              <a:t>2</a:t>
            </a:fld>
            <a:endParaRPr lang="en-US" dirty="0"/>
          </a:p>
        </p:txBody>
      </p:sp>
    </p:spTree>
    <p:extLst>
      <p:ext uri="{BB962C8B-B14F-4D97-AF65-F5344CB8AC3E}">
        <p14:creationId xmlns:p14="http://schemas.microsoft.com/office/powerpoint/2010/main" val="307142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20</a:t>
            </a:fld>
            <a:endParaRPr lang="en-US" dirty="0"/>
          </a:p>
        </p:txBody>
      </p:sp>
    </p:spTree>
    <p:extLst>
      <p:ext uri="{BB962C8B-B14F-4D97-AF65-F5344CB8AC3E}">
        <p14:creationId xmlns:p14="http://schemas.microsoft.com/office/powerpoint/2010/main" val="2362693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(WDE presenting)</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21</a:t>
            </a:fld>
            <a:endParaRPr lang="en-US" dirty="0"/>
          </a:p>
        </p:txBody>
      </p:sp>
    </p:spTree>
    <p:extLst>
      <p:ext uri="{BB962C8B-B14F-4D97-AF65-F5344CB8AC3E}">
        <p14:creationId xmlns:p14="http://schemas.microsoft.com/office/powerpoint/2010/main" val="128044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lumMod val="95000"/>
                  <a:lumOff val="5000"/>
                </a:schemeClr>
              </a:solidFill>
            </a:endParaRP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22</a:t>
            </a:fld>
            <a:endParaRPr lang="en-US" dirty="0"/>
          </a:p>
        </p:txBody>
      </p:sp>
    </p:spTree>
    <p:extLst>
      <p:ext uri="{BB962C8B-B14F-4D97-AF65-F5344CB8AC3E}">
        <p14:creationId xmlns:p14="http://schemas.microsoft.com/office/powerpoint/2010/main" val="45937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23</a:t>
            </a:fld>
            <a:endParaRPr lang="en-US" dirty="0"/>
          </a:p>
        </p:txBody>
      </p:sp>
    </p:spTree>
    <p:extLst>
      <p:ext uri="{BB962C8B-B14F-4D97-AF65-F5344CB8AC3E}">
        <p14:creationId xmlns:p14="http://schemas.microsoft.com/office/powerpoint/2010/main" val="1610806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24</a:t>
            </a:fld>
            <a:endParaRPr lang="en-US" dirty="0"/>
          </a:p>
        </p:txBody>
      </p:sp>
    </p:spTree>
    <p:extLst>
      <p:ext uri="{BB962C8B-B14F-4D97-AF65-F5344CB8AC3E}">
        <p14:creationId xmlns:p14="http://schemas.microsoft.com/office/powerpoint/2010/main" val="2748610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25</a:t>
            </a:fld>
            <a:endParaRPr lang="en-US" dirty="0"/>
          </a:p>
        </p:txBody>
      </p:sp>
    </p:spTree>
    <p:extLst>
      <p:ext uri="{BB962C8B-B14F-4D97-AF65-F5344CB8AC3E}">
        <p14:creationId xmlns:p14="http://schemas.microsoft.com/office/powerpoint/2010/main" val="619806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26</a:t>
            </a:fld>
            <a:endParaRPr lang="en-US" dirty="0"/>
          </a:p>
        </p:txBody>
      </p:sp>
    </p:spTree>
    <p:extLst>
      <p:ext uri="{BB962C8B-B14F-4D97-AF65-F5344CB8AC3E}">
        <p14:creationId xmlns:p14="http://schemas.microsoft.com/office/powerpoint/2010/main" val="1268806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27</a:t>
            </a:fld>
            <a:endParaRPr lang="en-US" dirty="0"/>
          </a:p>
        </p:txBody>
      </p:sp>
    </p:spTree>
    <p:extLst>
      <p:ext uri="{BB962C8B-B14F-4D97-AF65-F5344CB8AC3E}">
        <p14:creationId xmlns:p14="http://schemas.microsoft.com/office/powerpoint/2010/main" val="39726478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28</a:t>
            </a:fld>
            <a:endParaRPr lang="en-US" dirty="0"/>
          </a:p>
        </p:txBody>
      </p:sp>
    </p:spTree>
    <p:extLst>
      <p:ext uri="{BB962C8B-B14F-4D97-AF65-F5344CB8AC3E}">
        <p14:creationId xmlns:p14="http://schemas.microsoft.com/office/powerpoint/2010/main" val="2153839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29</a:t>
            </a:fld>
            <a:endParaRPr lang="en-US" dirty="0"/>
          </a:p>
        </p:txBody>
      </p:sp>
    </p:spTree>
    <p:extLst>
      <p:ext uri="{BB962C8B-B14F-4D97-AF65-F5344CB8AC3E}">
        <p14:creationId xmlns:p14="http://schemas.microsoft.com/office/powerpoint/2010/main" val="3572225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dirty="0"/>
          </a:p>
        </p:txBody>
      </p:sp>
    </p:spTree>
    <p:extLst>
      <p:ext uri="{BB962C8B-B14F-4D97-AF65-F5344CB8AC3E}">
        <p14:creationId xmlns:p14="http://schemas.microsoft.com/office/powerpoint/2010/main" val="3831108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30</a:t>
            </a:fld>
            <a:endParaRPr lang="en-US" dirty="0"/>
          </a:p>
        </p:txBody>
      </p:sp>
    </p:spTree>
    <p:extLst>
      <p:ext uri="{BB962C8B-B14F-4D97-AF65-F5344CB8AC3E}">
        <p14:creationId xmlns:p14="http://schemas.microsoft.com/office/powerpoint/2010/main" val="36000246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31</a:t>
            </a:fld>
            <a:endParaRPr lang="en-US" dirty="0"/>
          </a:p>
        </p:txBody>
      </p:sp>
    </p:spTree>
    <p:extLst>
      <p:ext uri="{BB962C8B-B14F-4D97-AF65-F5344CB8AC3E}">
        <p14:creationId xmlns:p14="http://schemas.microsoft.com/office/powerpoint/2010/main" val="2006520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lumMod val="95000"/>
                  <a:lumOff val="5000"/>
                </a:schemeClr>
              </a:solidFill>
            </a:endParaRP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32</a:t>
            </a:fld>
            <a:endParaRPr lang="en-US" dirty="0"/>
          </a:p>
        </p:txBody>
      </p:sp>
    </p:spTree>
    <p:extLst>
      <p:ext uri="{BB962C8B-B14F-4D97-AF65-F5344CB8AC3E}">
        <p14:creationId xmlns:p14="http://schemas.microsoft.com/office/powerpoint/2010/main" val="777704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33</a:t>
            </a:fld>
            <a:endParaRPr lang="en-US" dirty="0"/>
          </a:p>
        </p:txBody>
      </p:sp>
    </p:spTree>
    <p:extLst>
      <p:ext uri="{BB962C8B-B14F-4D97-AF65-F5344CB8AC3E}">
        <p14:creationId xmlns:p14="http://schemas.microsoft.com/office/powerpoint/2010/main" val="1403218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34</a:t>
            </a:fld>
            <a:endParaRPr lang="en-US" dirty="0"/>
          </a:p>
        </p:txBody>
      </p:sp>
    </p:spTree>
    <p:extLst>
      <p:ext uri="{BB962C8B-B14F-4D97-AF65-F5344CB8AC3E}">
        <p14:creationId xmlns:p14="http://schemas.microsoft.com/office/powerpoint/2010/main" val="37837309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35</a:t>
            </a:fld>
            <a:endParaRPr lang="en-US" dirty="0"/>
          </a:p>
        </p:txBody>
      </p:sp>
    </p:spTree>
    <p:extLst>
      <p:ext uri="{BB962C8B-B14F-4D97-AF65-F5344CB8AC3E}">
        <p14:creationId xmlns:p14="http://schemas.microsoft.com/office/powerpoint/2010/main" val="32134058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36</a:t>
            </a:fld>
            <a:endParaRPr lang="en-US" dirty="0"/>
          </a:p>
        </p:txBody>
      </p:sp>
    </p:spTree>
    <p:extLst>
      <p:ext uri="{BB962C8B-B14F-4D97-AF65-F5344CB8AC3E}">
        <p14:creationId xmlns:p14="http://schemas.microsoft.com/office/powerpoint/2010/main" val="41017875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37</a:t>
            </a:fld>
            <a:endParaRPr lang="en-US" dirty="0"/>
          </a:p>
        </p:txBody>
      </p:sp>
    </p:spTree>
    <p:extLst>
      <p:ext uri="{BB962C8B-B14F-4D97-AF65-F5344CB8AC3E}">
        <p14:creationId xmlns:p14="http://schemas.microsoft.com/office/powerpoint/2010/main" val="25458990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38</a:t>
            </a:fld>
            <a:endParaRPr lang="en-US" dirty="0"/>
          </a:p>
        </p:txBody>
      </p:sp>
    </p:spTree>
    <p:extLst>
      <p:ext uri="{BB962C8B-B14F-4D97-AF65-F5344CB8AC3E}">
        <p14:creationId xmlns:p14="http://schemas.microsoft.com/office/powerpoint/2010/main" val="7642539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39</a:t>
            </a:fld>
            <a:endParaRPr lang="en-US" dirty="0"/>
          </a:p>
        </p:txBody>
      </p:sp>
    </p:spTree>
    <p:extLst>
      <p:ext uri="{BB962C8B-B14F-4D97-AF65-F5344CB8AC3E}">
        <p14:creationId xmlns:p14="http://schemas.microsoft.com/office/powerpoint/2010/main" val="3319451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dirty="0"/>
          </a:p>
        </p:txBody>
      </p:sp>
    </p:spTree>
    <p:extLst>
      <p:ext uri="{BB962C8B-B14F-4D97-AF65-F5344CB8AC3E}">
        <p14:creationId xmlns:p14="http://schemas.microsoft.com/office/powerpoint/2010/main" val="38218829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40</a:t>
            </a:fld>
            <a:endParaRPr lang="en-US" dirty="0"/>
          </a:p>
        </p:txBody>
      </p:sp>
    </p:spTree>
    <p:extLst>
      <p:ext uri="{BB962C8B-B14F-4D97-AF65-F5344CB8AC3E}">
        <p14:creationId xmlns:p14="http://schemas.microsoft.com/office/powerpoint/2010/main" val="34499913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41</a:t>
            </a:fld>
            <a:endParaRPr lang="en-US" dirty="0"/>
          </a:p>
        </p:txBody>
      </p:sp>
    </p:spTree>
    <p:extLst>
      <p:ext uri="{BB962C8B-B14F-4D97-AF65-F5344CB8AC3E}">
        <p14:creationId xmlns:p14="http://schemas.microsoft.com/office/powerpoint/2010/main" val="29366536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42</a:t>
            </a:fld>
            <a:endParaRPr lang="en-US" dirty="0"/>
          </a:p>
        </p:txBody>
      </p:sp>
    </p:spTree>
    <p:extLst>
      <p:ext uri="{BB962C8B-B14F-4D97-AF65-F5344CB8AC3E}">
        <p14:creationId xmlns:p14="http://schemas.microsoft.com/office/powerpoint/2010/main" val="11592091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43</a:t>
            </a:fld>
            <a:endParaRPr lang="en-US" dirty="0"/>
          </a:p>
        </p:txBody>
      </p:sp>
    </p:spTree>
    <p:extLst>
      <p:ext uri="{BB962C8B-B14F-4D97-AF65-F5344CB8AC3E}">
        <p14:creationId xmlns:p14="http://schemas.microsoft.com/office/powerpoint/2010/main" val="35143828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tx2">
                  <a:lumMod val="95000"/>
                  <a:lumOff val="5000"/>
                </a:schemeClr>
              </a:solidFill>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44</a:t>
            </a:fld>
            <a:endParaRPr lang="en-US" dirty="0"/>
          </a:p>
        </p:txBody>
      </p:sp>
    </p:spTree>
    <p:extLst>
      <p:ext uri="{BB962C8B-B14F-4D97-AF65-F5344CB8AC3E}">
        <p14:creationId xmlns:p14="http://schemas.microsoft.com/office/powerpoint/2010/main" val="3668812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45</a:t>
            </a:fld>
            <a:endParaRPr lang="en-US" dirty="0"/>
          </a:p>
        </p:txBody>
      </p:sp>
    </p:spTree>
    <p:extLst>
      <p:ext uri="{BB962C8B-B14F-4D97-AF65-F5344CB8AC3E}">
        <p14:creationId xmlns:p14="http://schemas.microsoft.com/office/powerpoint/2010/main" val="27329954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46</a:t>
            </a:fld>
            <a:endParaRPr lang="en-US" dirty="0"/>
          </a:p>
        </p:txBody>
      </p:sp>
    </p:spTree>
    <p:extLst>
      <p:ext uri="{BB962C8B-B14F-4D97-AF65-F5344CB8AC3E}">
        <p14:creationId xmlns:p14="http://schemas.microsoft.com/office/powerpoint/2010/main" val="21706237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47</a:t>
            </a:fld>
            <a:endParaRPr lang="en-US" dirty="0"/>
          </a:p>
        </p:txBody>
      </p:sp>
    </p:spTree>
    <p:extLst>
      <p:ext uri="{BB962C8B-B14F-4D97-AF65-F5344CB8AC3E}">
        <p14:creationId xmlns:p14="http://schemas.microsoft.com/office/powerpoint/2010/main" val="1660113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48</a:t>
            </a:fld>
            <a:endParaRPr lang="en-US" dirty="0"/>
          </a:p>
        </p:txBody>
      </p:sp>
    </p:spTree>
    <p:extLst>
      <p:ext uri="{BB962C8B-B14F-4D97-AF65-F5344CB8AC3E}">
        <p14:creationId xmlns:p14="http://schemas.microsoft.com/office/powerpoint/2010/main" val="5659960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49</a:t>
            </a:fld>
            <a:endParaRPr lang="en-US" dirty="0"/>
          </a:p>
        </p:txBody>
      </p:sp>
    </p:spTree>
    <p:extLst>
      <p:ext uri="{BB962C8B-B14F-4D97-AF65-F5344CB8AC3E}">
        <p14:creationId xmlns:p14="http://schemas.microsoft.com/office/powerpoint/2010/main" val="131330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baseline="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a:t>
            </a:fld>
            <a:endParaRPr lang="en-US" dirty="0"/>
          </a:p>
        </p:txBody>
      </p:sp>
    </p:spTree>
    <p:extLst>
      <p:ext uri="{BB962C8B-B14F-4D97-AF65-F5344CB8AC3E}">
        <p14:creationId xmlns:p14="http://schemas.microsoft.com/office/powerpoint/2010/main" val="19953688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50</a:t>
            </a:fld>
            <a:endParaRPr lang="en-US" dirty="0"/>
          </a:p>
        </p:txBody>
      </p:sp>
    </p:spTree>
    <p:extLst>
      <p:ext uri="{BB962C8B-B14F-4D97-AF65-F5344CB8AC3E}">
        <p14:creationId xmlns:p14="http://schemas.microsoft.com/office/powerpoint/2010/main" val="12189895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endParaRPr kumimoji="0" lang="en-US" sz="10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endParaRPr kumimoji="0" lang="en-US" sz="11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396494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dirty="0"/>
          </a:p>
        </p:txBody>
      </p:sp>
    </p:spTree>
    <p:extLst>
      <p:ext uri="{BB962C8B-B14F-4D97-AF65-F5344CB8AC3E}">
        <p14:creationId xmlns:p14="http://schemas.microsoft.com/office/powerpoint/2010/main" val="1438553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dirty="0"/>
          </a:p>
        </p:txBody>
      </p:sp>
    </p:spTree>
    <p:extLst>
      <p:ext uri="{BB962C8B-B14F-4D97-AF65-F5344CB8AC3E}">
        <p14:creationId xmlns:p14="http://schemas.microsoft.com/office/powerpoint/2010/main" val="2733211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dirty="0"/>
          </a:p>
        </p:txBody>
      </p:sp>
    </p:spTree>
    <p:extLst>
      <p:ext uri="{BB962C8B-B14F-4D97-AF65-F5344CB8AC3E}">
        <p14:creationId xmlns:p14="http://schemas.microsoft.com/office/powerpoint/2010/main" val="2085539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dirty="0"/>
          </a:p>
        </p:txBody>
      </p:sp>
    </p:spTree>
    <p:extLst>
      <p:ext uri="{BB962C8B-B14F-4D97-AF65-F5344CB8AC3E}">
        <p14:creationId xmlns:p14="http://schemas.microsoft.com/office/powerpoint/2010/main" val="2225695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4" y="2055813"/>
            <a:ext cx="10966265" cy="3852006"/>
          </a:xfrm>
        </p:spPr>
        <p:txBody>
          <a:bodyPr/>
          <a:lstStyle>
            <a:lvl1pPr>
              <a:defRPr>
                <a:solidFill>
                  <a:schemeClr val="tx2">
                    <a:lumMod val="75000"/>
                  </a:schemeClr>
                </a:solidFill>
                <a:latin typeface="+mn-lt"/>
                <a:cs typeface="Franklin Gothic Book" pitchFamily="34" charset="0"/>
              </a:defRPr>
            </a:lvl1pPr>
            <a:lvl2pPr>
              <a:defRPr sz="1350">
                <a:solidFill>
                  <a:schemeClr val="tx2">
                    <a:lumMod val="75000"/>
                  </a:schemeClr>
                </a:solidFill>
                <a:latin typeface="+mn-lt"/>
                <a:cs typeface="Franklin Gothic Book" pitchFamily="34" charset="0"/>
              </a:defRPr>
            </a:lvl2pPr>
            <a:lvl3pPr>
              <a:defRPr sz="1050" baseline="0">
                <a:solidFill>
                  <a:schemeClr val="tx2">
                    <a:lumMod val="75000"/>
                  </a:schemeClr>
                </a:solidFill>
                <a:latin typeface="+mn-lt"/>
                <a:cs typeface="Franklin Gothic Book" pitchFamily="34" charset="0"/>
              </a:defRPr>
            </a:lvl3pPr>
            <a:lvl4pPr marL="686991" indent="-171450">
              <a:defRPr sz="1050" baseline="0">
                <a:solidFill>
                  <a:schemeClr val="tx2">
                    <a:lumMod val="75000"/>
                  </a:schemeClr>
                </a:solidFill>
                <a:latin typeface="+mn-lt"/>
                <a:cs typeface="Arial" pitchFamily="34" charset="0"/>
              </a:defRPr>
            </a:lvl4pPr>
            <a:lvl5pPr marL="857250" indent="-171450">
              <a:defRPr sz="1050" baseline="0">
                <a:solidFill>
                  <a:schemeClr val="tx2">
                    <a:lumMod val="75000"/>
                  </a:schemeClr>
                </a:solidFill>
                <a:latin typeface="+mn-lt"/>
                <a:cs typeface="Arial" pitchFamily="34" charset="0"/>
              </a:defRPr>
            </a:lvl5pPr>
            <a:lvl6pPr marL="1033463" indent="-171450">
              <a:defRPr sz="1050" baseline="0">
                <a:solidFill>
                  <a:schemeClr val="tx2">
                    <a:lumMod val="75000"/>
                  </a:schemeClr>
                </a:solidFill>
                <a:latin typeface="+mn-lt"/>
              </a:defRPr>
            </a:lvl6pPr>
            <a:lvl7pPr marL="1197769" indent="-171450">
              <a:defRPr sz="1050" baseline="0">
                <a:solidFill>
                  <a:schemeClr val="tx2">
                    <a:lumMod val="75000"/>
                  </a:schemeClr>
                </a:solidFill>
                <a:latin typeface="+mn-lt"/>
              </a:defRPr>
            </a:lvl7pPr>
            <a:lvl8pPr marL="1372791" indent="-171450">
              <a:defRPr sz="1050" baseline="0">
                <a:solidFill>
                  <a:schemeClr val="tx2">
                    <a:lumMod val="75000"/>
                  </a:schemeClr>
                </a:solidFill>
                <a:latin typeface="+mn-lt"/>
              </a:defRPr>
            </a:lvl8pPr>
            <a:lvl9pPr marL="1543050" indent="-171450">
              <a:defRPr sz="105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400607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51792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6586129"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58603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1" r:id="rId18"/>
    <p:sldLayoutId id="2147483812" r:id="rId19"/>
    <p:sldLayoutId id="2147483814" r:id="rId20"/>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wyoming.gov/wp-content/uploads/2022/07/2022-2024-WY-TOPP-WY-ALT-Accommodations-Guide-FILLABLE.pdf"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hyperlink" Target="https://edu.wyoming.gov/wp-content/uploads/2021/09/WY-ALT-Assessment-Participation-Guidance.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edu.wyoming.gov/" TargetMode="External"/><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hyperlink" Target="https://wyoassessment.org/" TargetMode="External"/><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wyoassessment.org/" TargetMode="External"/><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hyperlink" Target="https://wyoassessment.org/" TargetMode="External"/><Relationship Id="rId2" Type="http://schemas.openxmlformats.org/officeDocument/2006/relationships/notesSlide" Target="../notesSlides/notesSlide50.xml"/><Relationship Id="rId1" Type="http://schemas.openxmlformats.org/officeDocument/2006/relationships/slideLayout" Target="../slideLayouts/slideLayout20.xml"/><Relationship Id="rId5" Type="http://schemas.openxmlformats.org/officeDocument/2006/relationships/hyperlink" Target="mailto:wyohelpdesk@cambiumassessment.com" TargetMode="External"/><Relationship Id="rId4" Type="http://schemas.openxmlformats.org/officeDocument/2006/relationships/hyperlink" Target="https://edu.wyoming.gov/"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9491" y="2107758"/>
            <a:ext cx="8540496" cy="1321242"/>
          </a:xfrm>
        </p:spPr>
        <p:txBody>
          <a:bodyPr>
            <a:noAutofit/>
          </a:bodyPr>
          <a:lstStyle/>
          <a:p>
            <a:pPr algn="l"/>
            <a:r>
              <a:rPr lang="en-US" sz="3600" cap="none" dirty="0"/>
              <a:t>Wyoming Alternate Assessment (WY-ALT)</a:t>
            </a:r>
            <a:br>
              <a:rPr lang="en-US" sz="3600" cap="none" dirty="0"/>
            </a:br>
            <a:r>
              <a:rPr lang="en-US" sz="3600" cap="none" dirty="0"/>
              <a:t>Test Administration Training</a:t>
            </a:r>
          </a:p>
        </p:txBody>
      </p:sp>
      <p:sp>
        <p:nvSpPr>
          <p:cNvPr id="3" name="Subtitle 2"/>
          <p:cNvSpPr>
            <a:spLocks noGrp="1"/>
          </p:cNvSpPr>
          <p:nvPr>
            <p:ph type="subTitle" idx="1"/>
          </p:nvPr>
        </p:nvSpPr>
        <p:spPr>
          <a:xfrm>
            <a:off x="2589491" y="3625780"/>
            <a:ext cx="8540496" cy="510491"/>
          </a:xfrm>
        </p:spPr>
        <p:txBody>
          <a:bodyPr>
            <a:noAutofit/>
          </a:bodyPr>
          <a:lstStyle/>
          <a:p>
            <a:pPr algn="l"/>
            <a:r>
              <a:rPr lang="en-US" sz="2400" cap="none" dirty="0">
                <a:latin typeface="Franklin Gothic Medium (Headings)"/>
              </a:rPr>
              <a:t>Wyoming Department of Education</a:t>
            </a:r>
          </a:p>
          <a:p>
            <a:pPr algn="l"/>
            <a:r>
              <a:rPr lang="en-US" sz="2400" cap="none" dirty="0">
                <a:latin typeface="Franklin Gothic Medium (Headings)"/>
              </a:rPr>
              <a:t>Cambium Assessment, Inc.</a:t>
            </a:r>
          </a:p>
        </p:txBody>
      </p:sp>
      <p:sp>
        <p:nvSpPr>
          <p:cNvPr id="2" name="Rectangle 1">
            <a:extLst>
              <a:ext uri="{FF2B5EF4-FFF2-40B4-BE49-F238E27FC236}">
                <a16:creationId xmlns:a16="http://schemas.microsoft.com/office/drawing/2014/main" id="{8B420651-B147-4DF6-AF47-456D03F2BF5B}"/>
              </a:ext>
            </a:extLst>
          </p:cNvPr>
          <p:cNvSpPr/>
          <p:nvPr/>
        </p:nvSpPr>
        <p:spPr>
          <a:xfrm>
            <a:off x="9276250" y="6461326"/>
            <a:ext cx="2986715" cy="215444"/>
          </a:xfrm>
          <a:prstGeom prst="rect">
            <a:avLst/>
          </a:prstGeom>
        </p:spPr>
        <p:txBody>
          <a:bodyPr wrap="none">
            <a:spAutoFit/>
          </a:bodyPr>
          <a:lstStyle/>
          <a:p>
            <a:r>
              <a:rPr lang="en-US" sz="800" dirty="0">
                <a:solidFill>
                  <a:schemeClr val="bg1"/>
                </a:solidFill>
              </a:rPr>
              <a:t>Copyright © 2022 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44510"/>
            <a:ext cx="10966449" cy="4627420"/>
          </a:xfrm>
        </p:spPr>
        <p:txBody>
          <a:bodyPr>
            <a:normAutofit/>
          </a:bodyPr>
          <a:lstStyle/>
          <a:p>
            <a:endParaRPr lang="en-US" sz="2400" dirty="0">
              <a:effectLst/>
              <a:latin typeface="Segoe UI" panose="020B0502040204020203" pitchFamily="34" charset="0"/>
            </a:endParaRPr>
          </a:p>
          <a:p>
            <a:r>
              <a:rPr lang="en-US" sz="2400" dirty="0">
                <a:effectLst/>
              </a:rPr>
              <a:t>The </a:t>
            </a:r>
            <a:r>
              <a:rPr lang="en-US" sz="2400" dirty="0">
                <a:effectLst/>
                <a:hlinkClick r:id="rId3"/>
              </a:rPr>
              <a:t>WY-TOPP and WY-ALT Accommodations and Accessibility Guide </a:t>
            </a:r>
            <a:r>
              <a:rPr lang="en-US" sz="2400" dirty="0">
                <a:effectLst/>
              </a:rPr>
              <a:t>describes allowable supports and accommodations for statewide assessment.</a:t>
            </a:r>
            <a:endParaRPr lang="en-US" sz="2400" strike="sngStrike" dirty="0"/>
          </a:p>
          <a:p>
            <a:r>
              <a:rPr lang="en-US" sz="2400" dirty="0">
                <a:effectLst/>
              </a:rPr>
              <a:t>The </a:t>
            </a:r>
            <a:r>
              <a:rPr lang="en-US" sz="2400" dirty="0">
                <a:effectLst/>
                <a:hlinkClick r:id="rId4"/>
              </a:rPr>
              <a:t>WY-ALT Participation Guidance Manual </a:t>
            </a:r>
            <a:r>
              <a:rPr lang="en-US" sz="2400" dirty="0">
                <a:effectLst/>
              </a:rPr>
              <a:t>includes decision making resources. </a:t>
            </a:r>
            <a:endParaRPr lang="en-US" sz="2400" dirty="0"/>
          </a:p>
          <a:p>
            <a:pPr algn="ctr"/>
            <a:r>
              <a:rPr lang="en-US" sz="2400" dirty="0"/>
              <a:t> </a:t>
            </a:r>
            <a:endParaRPr lang="en-US" sz="2400" strike="sngStrike" dirty="0"/>
          </a:p>
        </p:txBody>
      </p:sp>
      <p:sp>
        <p:nvSpPr>
          <p:cNvPr id="3" name="Title 2"/>
          <p:cNvSpPr>
            <a:spLocks noGrp="1"/>
          </p:cNvSpPr>
          <p:nvPr>
            <p:ph type="title"/>
          </p:nvPr>
        </p:nvSpPr>
        <p:spPr>
          <a:xfrm>
            <a:off x="457200" y="91440"/>
            <a:ext cx="11016200" cy="548640"/>
          </a:xfrm>
        </p:spPr>
        <p:txBody>
          <a:bodyPr>
            <a:normAutofit/>
          </a:bodyPr>
          <a:lstStyle/>
          <a:p>
            <a:r>
              <a:rPr lang="en-US" sz="3600" dirty="0"/>
              <a:t>Identifying ALT-Appropriate Students (cont.)</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10</a:t>
            </a:fld>
            <a:endParaRPr lang="en-US" dirty="0"/>
          </a:p>
        </p:txBody>
      </p:sp>
    </p:spTree>
    <p:extLst>
      <p:ext uri="{BB962C8B-B14F-4D97-AF65-F5344CB8AC3E}">
        <p14:creationId xmlns:p14="http://schemas.microsoft.com/office/powerpoint/2010/main" val="463706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78914"/>
            <a:ext cx="10966265" cy="4344986"/>
          </a:xfrm>
        </p:spPr>
        <p:txBody>
          <a:bodyPr>
            <a:normAutofit fontScale="25000" lnSpcReduction="20000"/>
          </a:bodyPr>
          <a:lstStyle/>
          <a:p>
            <a:pPr marL="0" indent="0">
              <a:buNone/>
            </a:pPr>
            <a:r>
              <a:rPr lang="en-US" sz="9600" dirty="0"/>
              <a:t>The Early Stopping Rule (ESR) may be engaged </a:t>
            </a:r>
            <a:r>
              <a:rPr lang="en-US" sz="9600" dirty="0">
                <a:solidFill>
                  <a:schemeClr val="tx2"/>
                </a:solidFill>
              </a:rPr>
              <a:t>only after multiple administration attempts (at least three) for each subject across the breadth of the </a:t>
            </a:r>
            <a:r>
              <a:rPr lang="en-US" sz="9600" dirty="0"/>
              <a:t>administration window. Multiple attempts should be made with consideration to the student’s availability (i.e., best time of day, best day of week, alert, with preferred staff) throughout the span of the assessment window.</a:t>
            </a:r>
          </a:p>
          <a:p>
            <a:pPr>
              <a:buFont typeface="Arial" panose="020B0604020202020204" pitchFamily="34" charset="0"/>
              <a:buChar char="•"/>
            </a:pPr>
            <a:r>
              <a:rPr lang="en-US" sz="9600" dirty="0"/>
              <a:t>Students can end the test early if: </a:t>
            </a:r>
          </a:p>
          <a:p>
            <a:pPr lvl="1"/>
            <a:r>
              <a:rPr lang="en-US" sz="9600" dirty="0"/>
              <a:t>They do not respond to the first five items in the test; or </a:t>
            </a:r>
          </a:p>
          <a:p>
            <a:pPr lvl="1"/>
            <a:r>
              <a:rPr lang="en-US" sz="9600" dirty="0"/>
              <a:t>They do respond to the first five items, but do not respond to any five consecutive items later in the test. </a:t>
            </a:r>
          </a:p>
        </p:txBody>
      </p:sp>
      <p:sp>
        <p:nvSpPr>
          <p:cNvPr id="3" name="Title 2"/>
          <p:cNvSpPr>
            <a:spLocks noGrp="1"/>
          </p:cNvSpPr>
          <p:nvPr>
            <p:ph type="title"/>
          </p:nvPr>
        </p:nvSpPr>
        <p:spPr>
          <a:xfrm>
            <a:off x="457200" y="91440"/>
            <a:ext cx="11016200" cy="548640"/>
          </a:xfrm>
        </p:spPr>
        <p:txBody>
          <a:bodyPr>
            <a:normAutofit/>
          </a:bodyPr>
          <a:lstStyle/>
          <a:p>
            <a:r>
              <a:rPr lang="en-US" sz="3600" dirty="0"/>
              <a:t>Early Stopping Rule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11</a:t>
            </a:fld>
            <a:endParaRPr lang="en-US" dirty="0"/>
          </a:p>
        </p:txBody>
      </p:sp>
    </p:spTree>
    <p:extLst>
      <p:ext uri="{BB962C8B-B14F-4D97-AF65-F5344CB8AC3E}">
        <p14:creationId xmlns:p14="http://schemas.microsoft.com/office/powerpoint/2010/main" val="523618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4200"/>
            <a:ext cx="10966265" cy="4344986"/>
          </a:xfrm>
        </p:spPr>
        <p:txBody>
          <a:bodyPr>
            <a:normAutofit fontScale="77500" lnSpcReduction="20000"/>
          </a:bodyPr>
          <a:lstStyle/>
          <a:p>
            <a:r>
              <a:rPr lang="en-US" sz="2400" dirty="0"/>
              <a:t>ALT-TA must select the </a:t>
            </a:r>
            <a:r>
              <a:rPr lang="en-US" sz="2400" b="1" dirty="0"/>
              <a:t>No Response </a:t>
            </a:r>
            <a:r>
              <a:rPr lang="en-US" sz="2400" dirty="0"/>
              <a:t>option in TDS for items that the student does not respond to </a:t>
            </a:r>
            <a:r>
              <a:rPr lang="en-US" sz="2400" dirty="0">
                <a:solidFill>
                  <a:schemeClr val="tx2"/>
                </a:solidFill>
              </a:rPr>
              <a:t>during the test. </a:t>
            </a:r>
          </a:p>
          <a:p>
            <a:r>
              <a:rPr lang="en-US" sz="2400" dirty="0"/>
              <a:t>Administration of at least the first five items (1-5) is required, and each of those individual items must be attempted multiple times across the entirety of the testing window before enabling the Early Stopping Rule. </a:t>
            </a:r>
          </a:p>
          <a:p>
            <a:pPr lvl="1"/>
            <a:r>
              <a:rPr lang="en-US" sz="2400" dirty="0"/>
              <a:t>First five items – After selecting </a:t>
            </a:r>
            <a:r>
              <a:rPr lang="en-US" sz="2400" b="1" dirty="0"/>
              <a:t>No Response </a:t>
            </a:r>
            <a:r>
              <a:rPr lang="en-US" sz="2400" dirty="0">
                <a:solidFill>
                  <a:schemeClr val="tx2"/>
                </a:solidFill>
              </a:rPr>
              <a:t>and clicking </a:t>
            </a:r>
            <a:r>
              <a:rPr lang="en-US" sz="2400" b="1" dirty="0">
                <a:solidFill>
                  <a:schemeClr val="tx2"/>
                </a:solidFill>
              </a:rPr>
              <a:t>“Next,” </a:t>
            </a:r>
            <a:r>
              <a:rPr lang="en-US" sz="2400" dirty="0">
                <a:solidFill>
                  <a:schemeClr val="tx2"/>
                </a:solidFill>
              </a:rPr>
              <a:t>TDS automatically ends test. </a:t>
            </a:r>
          </a:p>
          <a:p>
            <a:pPr lvl="1"/>
            <a:r>
              <a:rPr lang="en-US" sz="2400" dirty="0">
                <a:solidFill>
                  <a:schemeClr val="tx2"/>
                </a:solidFill>
              </a:rPr>
              <a:t>Five consecutive items later in test – After selecting </a:t>
            </a:r>
            <a:r>
              <a:rPr lang="en-US" sz="2400" b="1" dirty="0">
                <a:solidFill>
                  <a:schemeClr val="tx2"/>
                </a:solidFill>
              </a:rPr>
              <a:t>No Response, </a:t>
            </a:r>
            <a:r>
              <a:rPr lang="en-US" sz="2400" dirty="0">
                <a:solidFill>
                  <a:schemeClr val="tx2"/>
                </a:solidFill>
              </a:rPr>
              <a:t>the ALT-TA must pause and log out of TDS; do NOT select </a:t>
            </a:r>
            <a:r>
              <a:rPr lang="en-US" sz="2400" b="1" dirty="0">
                <a:solidFill>
                  <a:schemeClr val="tx2"/>
                </a:solidFill>
              </a:rPr>
              <a:t>No Response </a:t>
            </a:r>
            <a:r>
              <a:rPr lang="en-US" sz="2400" dirty="0">
                <a:solidFill>
                  <a:schemeClr val="tx2"/>
                </a:solidFill>
              </a:rPr>
              <a:t>for the rest of test items.</a:t>
            </a:r>
          </a:p>
          <a:p>
            <a:pPr marL="320040" lvl="1" indent="0">
              <a:buNone/>
            </a:pPr>
            <a:r>
              <a:rPr lang="en-US" sz="2400" dirty="0">
                <a:solidFill>
                  <a:schemeClr val="tx2"/>
                </a:solidFill>
              </a:rPr>
              <a:t>Important Note: If the </a:t>
            </a:r>
            <a:r>
              <a:rPr lang="en-US" sz="2400" b="1" dirty="0">
                <a:solidFill>
                  <a:schemeClr val="tx2"/>
                </a:solidFill>
              </a:rPr>
              <a:t>No Response </a:t>
            </a:r>
            <a:r>
              <a:rPr lang="en-US" sz="2400" dirty="0">
                <a:solidFill>
                  <a:schemeClr val="tx2"/>
                </a:solidFill>
              </a:rPr>
              <a:t>option is selected for a particular item(s) and the test is paused for longer than 20 minutes prior to the next administration attempt, the test will resume starting at the last unanswered item.</a:t>
            </a:r>
          </a:p>
        </p:txBody>
      </p:sp>
      <p:sp>
        <p:nvSpPr>
          <p:cNvPr id="3" name="Title 2"/>
          <p:cNvSpPr>
            <a:spLocks noGrp="1"/>
          </p:cNvSpPr>
          <p:nvPr>
            <p:ph type="title"/>
          </p:nvPr>
        </p:nvSpPr>
        <p:spPr>
          <a:xfrm>
            <a:off x="457200" y="91440"/>
            <a:ext cx="11016200" cy="548640"/>
          </a:xfrm>
        </p:spPr>
        <p:txBody>
          <a:bodyPr>
            <a:normAutofit/>
          </a:bodyPr>
          <a:lstStyle/>
          <a:p>
            <a:r>
              <a:rPr lang="en-US" sz="3600" dirty="0"/>
              <a:t>Early Stopping Rule (cont.)</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12</a:t>
            </a:fld>
            <a:endParaRPr lang="en-US" dirty="0"/>
          </a:p>
        </p:txBody>
      </p:sp>
    </p:spTree>
    <p:extLst>
      <p:ext uri="{BB962C8B-B14F-4D97-AF65-F5344CB8AC3E}">
        <p14:creationId xmlns:p14="http://schemas.microsoft.com/office/powerpoint/2010/main" val="1732634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49395"/>
            <a:ext cx="10966449" cy="4376440"/>
          </a:xfrm>
        </p:spPr>
        <p:txBody>
          <a:bodyPr>
            <a:normAutofit fontScale="92500" lnSpcReduction="20000"/>
          </a:bodyPr>
          <a:lstStyle/>
          <a:p>
            <a:r>
              <a:rPr lang="en-US" sz="2600" dirty="0">
                <a:solidFill>
                  <a:schemeClr val="tx2">
                    <a:lumMod val="95000"/>
                    <a:lumOff val="5000"/>
                  </a:schemeClr>
                </a:solidFill>
              </a:rPr>
              <a:t>Contact the Wyoming Help Desk if a student uses the Early Stopping Rule. Provide the following information to the Help Desk associate:</a:t>
            </a:r>
          </a:p>
          <a:p>
            <a:pPr marL="342900" indent="-342900">
              <a:buFont typeface="Arial" panose="020B0604020202020204" pitchFamily="34" charset="0"/>
              <a:buChar char="•"/>
            </a:pPr>
            <a:r>
              <a:rPr lang="en-US" sz="2600" dirty="0">
                <a:solidFill>
                  <a:schemeClr val="tx2">
                    <a:lumMod val="95000"/>
                    <a:lumOff val="5000"/>
                  </a:schemeClr>
                </a:solidFill>
              </a:rPr>
              <a:t>Contact the Wyoming Help Desk (</a:t>
            </a:r>
            <a:r>
              <a:rPr lang="en-US" sz="2600" b="1" dirty="0">
                <a:solidFill>
                  <a:schemeClr val="tx2">
                    <a:lumMod val="95000"/>
                    <a:lumOff val="5000"/>
                  </a:schemeClr>
                </a:solidFill>
              </a:rPr>
              <a:t>888) -897-8024;</a:t>
            </a:r>
          </a:p>
          <a:p>
            <a:pPr marL="342900" indent="-342900">
              <a:buFont typeface="Arial" panose="020B0604020202020204" pitchFamily="34" charset="0"/>
              <a:buChar char="•"/>
            </a:pPr>
            <a:r>
              <a:rPr lang="en-US" sz="2600" dirty="0">
                <a:solidFill>
                  <a:schemeClr val="tx2">
                    <a:lumMod val="95000"/>
                    <a:lumOff val="5000"/>
                  </a:schemeClr>
                </a:solidFill>
              </a:rPr>
              <a:t>Report student WISER ID;</a:t>
            </a:r>
          </a:p>
          <a:p>
            <a:pPr marL="342900" indent="-342900">
              <a:buFont typeface="Arial" panose="020B0604020202020204" pitchFamily="34" charset="0"/>
              <a:buChar char="•"/>
            </a:pPr>
            <a:r>
              <a:rPr lang="en-US" sz="2600" dirty="0">
                <a:solidFill>
                  <a:schemeClr val="tx2">
                    <a:lumMod val="95000"/>
                    <a:lumOff val="5000"/>
                  </a:schemeClr>
                </a:solidFill>
              </a:rPr>
              <a:t>Report which subject(s) early stopping rule applied;</a:t>
            </a:r>
          </a:p>
          <a:p>
            <a:pPr marL="342900" indent="-342900">
              <a:buFont typeface="Arial" panose="020B0604020202020204" pitchFamily="34" charset="0"/>
              <a:buChar char="•"/>
            </a:pPr>
            <a:r>
              <a:rPr lang="en-US" sz="2600" dirty="0">
                <a:solidFill>
                  <a:schemeClr val="tx2">
                    <a:lumMod val="95000"/>
                    <a:lumOff val="5000"/>
                  </a:schemeClr>
                </a:solidFill>
              </a:rPr>
              <a:t>Report number of attempts with the corresponding dates and times for each subject; and</a:t>
            </a:r>
          </a:p>
          <a:p>
            <a:pPr marL="342900" indent="-342900">
              <a:buFont typeface="Arial" panose="020B0604020202020204" pitchFamily="34" charset="0"/>
              <a:buChar char="•"/>
            </a:pPr>
            <a:r>
              <a:rPr lang="en-US" sz="2600" dirty="0">
                <a:solidFill>
                  <a:schemeClr val="tx2">
                    <a:lumMod val="95000"/>
                    <a:lumOff val="5000"/>
                  </a:schemeClr>
                </a:solidFill>
              </a:rPr>
              <a:t>Report the reason for ending each attempt for each subject.</a:t>
            </a:r>
            <a:endParaRPr lang="en-US" sz="2400" dirty="0">
              <a:solidFill>
                <a:schemeClr val="tx2">
                  <a:lumMod val="95000"/>
                  <a:lumOff val="5000"/>
                </a:schemeClr>
              </a:solidFill>
            </a:endParaRPr>
          </a:p>
          <a:p>
            <a:pPr marL="342900" indent="-342900">
              <a:buFont typeface="Arial" panose="020B0604020202020204" pitchFamily="34" charset="0"/>
              <a:buChar char="•"/>
            </a:pPr>
            <a:endParaRPr lang="en-US" sz="2400" dirty="0"/>
          </a:p>
        </p:txBody>
      </p:sp>
      <p:sp>
        <p:nvSpPr>
          <p:cNvPr id="3" name="Title 2"/>
          <p:cNvSpPr>
            <a:spLocks noGrp="1"/>
          </p:cNvSpPr>
          <p:nvPr>
            <p:ph type="title"/>
          </p:nvPr>
        </p:nvSpPr>
        <p:spPr>
          <a:xfrm>
            <a:off x="457200" y="91440"/>
            <a:ext cx="11016200" cy="548640"/>
          </a:xfrm>
        </p:spPr>
        <p:txBody>
          <a:bodyPr>
            <a:normAutofit/>
          </a:bodyPr>
          <a:lstStyle/>
          <a:p>
            <a:r>
              <a:rPr lang="en-US" sz="3600" dirty="0"/>
              <a:t>Reporting When a Student Uses the Early Stopping Rule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13</a:t>
            </a:fld>
            <a:endParaRPr lang="en-US" dirty="0"/>
          </a:p>
        </p:txBody>
      </p:sp>
    </p:spTree>
    <p:extLst>
      <p:ext uri="{BB962C8B-B14F-4D97-AF65-F5344CB8AC3E}">
        <p14:creationId xmlns:p14="http://schemas.microsoft.com/office/powerpoint/2010/main" val="481232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0027"/>
            <a:ext cx="10966449" cy="4376440"/>
          </a:xfrm>
        </p:spPr>
        <p:txBody>
          <a:bodyPr>
            <a:normAutofit/>
          </a:bodyPr>
          <a:lstStyle/>
          <a:p>
            <a:pPr marL="285750" indent="-285750">
              <a:buFont typeface="Arial" panose="020B0604020202020204" pitchFamily="34" charset="0"/>
              <a:buChar char="•"/>
            </a:pPr>
            <a:r>
              <a:rPr lang="en-US" sz="2400" dirty="0">
                <a:solidFill>
                  <a:schemeClr val="tx2">
                    <a:lumMod val="95000"/>
                    <a:lumOff val="5000"/>
                  </a:schemeClr>
                </a:solidFill>
              </a:rPr>
              <a:t>For students whose IEP or 504 teams have determined the student needs this accommodation;</a:t>
            </a:r>
          </a:p>
          <a:p>
            <a:pPr marL="285750" indent="-285750">
              <a:buFont typeface="Arial" panose="020B0604020202020204" pitchFamily="34" charset="0"/>
              <a:buChar char="•"/>
            </a:pPr>
            <a:r>
              <a:rPr lang="en-US" sz="2400" dirty="0">
                <a:solidFill>
                  <a:schemeClr val="tx2">
                    <a:lumMod val="95000"/>
                    <a:lumOff val="5000"/>
                  </a:schemeClr>
                </a:solidFill>
              </a:rPr>
              <a:t>For which subjects the accommodation is needed (i.e. ELA, Math, Science);</a:t>
            </a:r>
          </a:p>
          <a:p>
            <a:pPr marL="285750" indent="-285750">
              <a:buFont typeface="Arial" panose="020B0604020202020204" pitchFamily="34" charset="0"/>
              <a:buChar char="•"/>
            </a:pPr>
            <a:r>
              <a:rPr lang="en-US" sz="2400" dirty="0">
                <a:solidFill>
                  <a:schemeClr val="tx2">
                    <a:lumMod val="95000"/>
                    <a:lumOff val="5000"/>
                  </a:schemeClr>
                </a:solidFill>
              </a:rPr>
              <a:t>Typically for students needing tactile support and visual accommodations.</a:t>
            </a:r>
          </a:p>
          <a:p>
            <a:pPr marL="342900" indent="-342900">
              <a:buFont typeface="Arial" panose="020B0604020202020204" pitchFamily="34" charset="0"/>
              <a:buChar char="•"/>
            </a:pPr>
            <a:endParaRPr lang="en-US" sz="2400" dirty="0"/>
          </a:p>
        </p:txBody>
      </p:sp>
      <p:sp>
        <p:nvSpPr>
          <p:cNvPr id="3" name="Title 2"/>
          <p:cNvSpPr>
            <a:spLocks noGrp="1"/>
          </p:cNvSpPr>
          <p:nvPr>
            <p:ph type="title"/>
          </p:nvPr>
        </p:nvSpPr>
        <p:spPr>
          <a:xfrm>
            <a:off x="457200" y="91440"/>
            <a:ext cx="11016200" cy="548640"/>
          </a:xfrm>
        </p:spPr>
        <p:txBody>
          <a:bodyPr>
            <a:normAutofit/>
          </a:bodyPr>
          <a:lstStyle/>
          <a:p>
            <a:r>
              <a:rPr lang="en-US" sz="3600" dirty="0"/>
              <a:t>Paper Accommodations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14</a:t>
            </a:fld>
            <a:endParaRPr lang="en-US" dirty="0"/>
          </a:p>
        </p:txBody>
      </p:sp>
    </p:spTree>
    <p:extLst>
      <p:ext uri="{BB962C8B-B14F-4D97-AF65-F5344CB8AC3E}">
        <p14:creationId xmlns:p14="http://schemas.microsoft.com/office/powerpoint/2010/main" val="3694262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9211"/>
            <a:ext cx="10966265" cy="4999844"/>
          </a:xfrm>
        </p:spPr>
        <p:txBody>
          <a:bodyPr>
            <a:normAutofit fontScale="25000" lnSpcReduction="20000"/>
          </a:bodyPr>
          <a:lstStyle/>
          <a:p>
            <a:r>
              <a:rPr lang="en-US" sz="9600" dirty="0"/>
              <a:t>DTCs or BCs must flag the student as a paper tester in TIDE.</a:t>
            </a:r>
          </a:p>
          <a:p>
            <a:pPr lvl="1"/>
            <a:r>
              <a:rPr lang="en-US" sz="9600" dirty="0">
                <a:solidFill>
                  <a:schemeClr val="tx2">
                    <a:lumMod val="95000"/>
                    <a:lumOff val="5000"/>
                  </a:schemeClr>
                </a:solidFill>
              </a:rPr>
              <a:t>This flag will allow the student to access the fixed-form assessment.</a:t>
            </a:r>
          </a:p>
          <a:p>
            <a:r>
              <a:rPr lang="en-US" sz="9600" dirty="0">
                <a:solidFill>
                  <a:schemeClr val="tx2">
                    <a:lumMod val="95000"/>
                    <a:lumOff val="5000"/>
                  </a:schemeClr>
                </a:solidFill>
              </a:rPr>
              <a:t>BCs must order paper response options through TIDE </a:t>
            </a:r>
            <a:r>
              <a:rPr lang="en-US" sz="9600" dirty="0">
                <a:solidFill>
                  <a:schemeClr val="tx2"/>
                </a:solidFill>
              </a:rPr>
              <a:t>during the Initial or Additional Order Windows.</a:t>
            </a:r>
          </a:p>
          <a:p>
            <a:pPr lvl="1"/>
            <a:r>
              <a:rPr lang="en-US" sz="9600" dirty="0">
                <a:solidFill>
                  <a:schemeClr val="tx2">
                    <a:lumMod val="95000"/>
                    <a:lumOff val="5000"/>
                  </a:schemeClr>
                </a:solidFill>
              </a:rPr>
              <a:t>These paper response options will accompany the fixed-form assessment.</a:t>
            </a:r>
          </a:p>
          <a:p>
            <a:r>
              <a:rPr lang="en-US" sz="9600" dirty="0">
                <a:solidFill>
                  <a:schemeClr val="tx2">
                    <a:lumMod val="95000"/>
                    <a:lumOff val="5000"/>
                  </a:schemeClr>
                </a:solidFill>
              </a:rPr>
              <a:t>Students will view the fixed-form assessment stimuli and items on the computer screen. Paper response options will correspond with the on-screen stimuli and items.</a:t>
            </a:r>
          </a:p>
          <a:p>
            <a:r>
              <a:rPr lang="en-US" sz="9600" dirty="0">
                <a:solidFill>
                  <a:schemeClr val="tx2"/>
                </a:solidFill>
              </a:rPr>
              <a:t>The ALT-TA </a:t>
            </a:r>
            <a:r>
              <a:rPr lang="en-US" sz="9600" dirty="0">
                <a:solidFill>
                  <a:schemeClr val="tx2">
                    <a:lumMod val="95000"/>
                    <a:lumOff val="5000"/>
                  </a:schemeClr>
                </a:solidFill>
              </a:rPr>
              <a:t>is responsible for entering student responses into the system during the administration.</a:t>
            </a:r>
          </a:p>
          <a:p>
            <a:endParaRPr lang="en-US" dirty="0"/>
          </a:p>
        </p:txBody>
      </p:sp>
      <p:sp>
        <p:nvSpPr>
          <p:cNvPr id="3" name="Title 2"/>
          <p:cNvSpPr>
            <a:spLocks noGrp="1"/>
          </p:cNvSpPr>
          <p:nvPr>
            <p:ph type="title"/>
          </p:nvPr>
        </p:nvSpPr>
        <p:spPr>
          <a:xfrm>
            <a:off x="457200" y="91440"/>
            <a:ext cx="11016200" cy="548640"/>
          </a:xfrm>
        </p:spPr>
        <p:txBody>
          <a:bodyPr>
            <a:normAutofit/>
          </a:bodyPr>
          <a:lstStyle/>
          <a:p>
            <a:r>
              <a:rPr lang="en-US" sz="3600" dirty="0"/>
              <a:t>Paper Accommodations (cont.)</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15</a:t>
            </a:fld>
            <a:endParaRPr lang="en-US" dirty="0"/>
          </a:p>
        </p:txBody>
      </p:sp>
    </p:spTree>
    <p:extLst>
      <p:ext uri="{BB962C8B-B14F-4D97-AF65-F5344CB8AC3E}">
        <p14:creationId xmlns:p14="http://schemas.microsoft.com/office/powerpoint/2010/main" val="4085277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230" y="1009544"/>
            <a:ext cx="11338560" cy="5009297"/>
          </a:xfrm>
        </p:spPr>
        <p:txBody>
          <a:bodyPr/>
          <a:lstStyle/>
          <a:p>
            <a:pPr marL="171450" indent="-171450">
              <a:buFont typeface="Arial" panose="020B0604020202020204" pitchFamily="34" charset="0"/>
              <a:buChar char="•"/>
            </a:pPr>
            <a:endParaRPr lang="en-US" sz="1400" dirty="0">
              <a:solidFill>
                <a:schemeClr val="tx2">
                  <a:lumMod val="95000"/>
                  <a:lumOff val="5000"/>
                </a:schemeClr>
              </a:solidFill>
            </a:endParaRPr>
          </a:p>
          <a:p>
            <a:pPr marL="285750" indent="-285750">
              <a:buFont typeface="Arial" panose="020B0604020202020204" pitchFamily="34" charset="0"/>
              <a:buChar char="•"/>
            </a:pPr>
            <a:r>
              <a:rPr lang="en-US" sz="2400" dirty="0">
                <a:solidFill>
                  <a:schemeClr val="tx2">
                    <a:lumMod val="95000"/>
                    <a:lumOff val="5000"/>
                  </a:schemeClr>
                </a:solidFill>
              </a:rPr>
              <a:t>Initial Order Window: </a:t>
            </a:r>
          </a:p>
          <a:p>
            <a:endParaRPr lang="en-US" sz="2400" dirty="0">
              <a:solidFill>
                <a:schemeClr val="tx2">
                  <a:lumMod val="95000"/>
                  <a:lumOff val="5000"/>
                </a:schemeClr>
              </a:solidFill>
            </a:endParaRPr>
          </a:p>
          <a:p>
            <a:pPr marL="742950" lvl="2" indent="-285750"/>
            <a:r>
              <a:rPr lang="en-US" sz="2400" b="1" dirty="0">
                <a:solidFill>
                  <a:schemeClr val="tx2"/>
                </a:solidFill>
              </a:rPr>
              <a:t>January 17 – January 31, 2023</a:t>
            </a:r>
          </a:p>
          <a:p>
            <a:pPr lvl="2" indent="0">
              <a:buNone/>
            </a:pPr>
            <a:endParaRPr lang="en-US" sz="2400" dirty="0">
              <a:solidFill>
                <a:schemeClr val="tx2">
                  <a:lumMod val="95000"/>
                  <a:lumOff val="5000"/>
                </a:schemeClr>
              </a:solidFill>
            </a:endParaRPr>
          </a:p>
          <a:p>
            <a:pPr marL="285750" indent="-285750">
              <a:buFont typeface="Arial" panose="020B0604020202020204" pitchFamily="34" charset="0"/>
              <a:buChar char="•"/>
            </a:pPr>
            <a:r>
              <a:rPr lang="en-US" sz="2400" dirty="0">
                <a:solidFill>
                  <a:schemeClr val="tx2">
                    <a:lumMod val="95000"/>
                    <a:lumOff val="5000"/>
                  </a:schemeClr>
                </a:solidFill>
              </a:rPr>
              <a:t>Additional Order Window:</a:t>
            </a:r>
          </a:p>
          <a:p>
            <a:endParaRPr lang="en-US" sz="2400" dirty="0">
              <a:solidFill>
                <a:schemeClr val="tx2">
                  <a:lumMod val="95000"/>
                  <a:lumOff val="5000"/>
                </a:schemeClr>
              </a:solidFill>
            </a:endParaRPr>
          </a:p>
          <a:p>
            <a:pPr marL="742950" lvl="2" indent="-285750"/>
            <a:r>
              <a:rPr lang="en-US" sz="2400" b="1" dirty="0">
                <a:solidFill>
                  <a:schemeClr val="tx2"/>
                </a:solidFill>
              </a:rPr>
              <a:t>February 21 – March 31, 2023 </a:t>
            </a:r>
          </a:p>
        </p:txBody>
      </p:sp>
      <p:sp>
        <p:nvSpPr>
          <p:cNvPr id="3" name="Slide Number Placeholder 2"/>
          <p:cNvSpPr>
            <a:spLocks noGrp="1"/>
          </p:cNvSpPr>
          <p:nvPr>
            <p:ph type="sldNum" sz="quarter" idx="17"/>
          </p:nvPr>
        </p:nvSpPr>
        <p:spPr/>
        <p:txBody>
          <a:bodyPr/>
          <a:lstStyle/>
          <a:p>
            <a:fld id="{58AE716E-68DD-2249-A7FA-8AEF0B14DF81}" type="slidenum">
              <a:rPr lang="en-US" smtClean="0"/>
              <a:pPr/>
              <a:t>16</a:t>
            </a:fld>
            <a:endParaRPr lang="en-US" dirty="0"/>
          </a:p>
        </p:txBody>
      </p:sp>
      <p:sp>
        <p:nvSpPr>
          <p:cNvPr id="5" name="Title 4"/>
          <p:cNvSpPr>
            <a:spLocks noGrp="1"/>
          </p:cNvSpPr>
          <p:nvPr>
            <p:ph type="title"/>
          </p:nvPr>
        </p:nvSpPr>
        <p:spPr/>
        <p:txBody>
          <a:bodyPr>
            <a:noAutofit/>
          </a:bodyPr>
          <a:lstStyle/>
          <a:p>
            <a:r>
              <a:rPr lang="en-US" sz="3600" dirty="0"/>
              <a:t>Paper Accommodations (cont.)</a:t>
            </a:r>
          </a:p>
        </p:txBody>
      </p:sp>
    </p:spTree>
    <p:extLst>
      <p:ext uri="{BB962C8B-B14F-4D97-AF65-F5344CB8AC3E}">
        <p14:creationId xmlns:p14="http://schemas.microsoft.com/office/powerpoint/2010/main" val="4235297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A71E18-78B7-4E46-A68D-169500DD711D}"/>
              </a:ext>
            </a:extLst>
          </p:cNvPr>
          <p:cNvSpPr>
            <a:spLocks noGrp="1"/>
          </p:cNvSpPr>
          <p:nvPr>
            <p:ph idx="1"/>
          </p:nvPr>
        </p:nvSpPr>
        <p:spPr>
          <a:xfrm>
            <a:off x="378191" y="886691"/>
            <a:ext cx="11417567" cy="5227782"/>
          </a:xfrm>
        </p:spPr>
        <p:txBody>
          <a:bodyPr>
            <a:normAutofit fontScale="77500" lnSpcReduction="20000"/>
          </a:bodyPr>
          <a:lstStyle/>
          <a:p>
            <a:r>
              <a:rPr lang="en-US" sz="2600" dirty="0"/>
              <a:t>Exceptional Accommodations are those changes to the regular testing environment and auxiliary aids and services that that are not addressed in the </a:t>
            </a:r>
            <a:r>
              <a:rPr lang="en-US" sz="2600" i="1" dirty="0"/>
              <a:t>WY-TOPP and WY-ALT Guidance for Accessibility and Accommodations</a:t>
            </a:r>
            <a:r>
              <a:rPr lang="en-US" sz="2600" dirty="0"/>
              <a:t>.</a:t>
            </a:r>
          </a:p>
          <a:p>
            <a:endParaRPr lang="en-US" dirty="0"/>
          </a:p>
          <a:p>
            <a:r>
              <a:rPr lang="en-US" sz="2600" dirty="0"/>
              <a:t>Exceptional Accommodations:</a:t>
            </a:r>
          </a:p>
          <a:p>
            <a:pPr marL="514350" lvl="1" indent="-285750"/>
            <a:r>
              <a:rPr lang="en-US" sz="2600" dirty="0"/>
              <a:t>Must be recommended by the student’s IEP team or 504 Plan team.</a:t>
            </a:r>
          </a:p>
          <a:p>
            <a:pPr marL="514350" lvl="1" indent="-285750"/>
            <a:r>
              <a:rPr lang="en-US" sz="2600" dirty="0"/>
              <a:t>Must be submitted by the Building Coordinator or District Test Coordinator using their </a:t>
            </a:r>
            <a:r>
              <a:rPr lang="en-US" sz="2600" dirty="0" err="1"/>
              <a:t>WyED</a:t>
            </a:r>
            <a:r>
              <a:rPr lang="en-US" sz="2600" dirty="0"/>
              <a:t> login credentials.</a:t>
            </a:r>
          </a:p>
          <a:p>
            <a:pPr marL="514350" lvl="1" indent="-285750"/>
            <a:r>
              <a:rPr lang="en-US" sz="2600" dirty="0"/>
              <a:t>Must be approved by WDE before testing begins.</a:t>
            </a:r>
          </a:p>
          <a:p>
            <a:pPr lvl="1" indent="0">
              <a:buNone/>
            </a:pPr>
            <a:endParaRPr lang="en-US" dirty="0"/>
          </a:p>
          <a:p>
            <a:pPr lvl="1" indent="0">
              <a:buNone/>
            </a:pPr>
            <a:r>
              <a:rPr lang="en-US" sz="2600" dirty="0"/>
              <a:t>Submissions must include:</a:t>
            </a:r>
          </a:p>
          <a:p>
            <a:pPr marL="514350" lvl="1" indent="-285750"/>
            <a:r>
              <a:rPr lang="en-US" sz="2600" dirty="0"/>
              <a:t>Student’s WISER ID.</a:t>
            </a:r>
          </a:p>
          <a:p>
            <a:pPr marL="514350" lvl="1" indent="-285750"/>
            <a:r>
              <a:rPr lang="en-US" sz="2600" dirty="0"/>
              <a:t>The requested accommodation(s).</a:t>
            </a:r>
          </a:p>
          <a:p>
            <a:pPr marL="514350" lvl="1" indent="-285750"/>
            <a:r>
              <a:rPr lang="en-US" sz="2600" dirty="0"/>
              <a:t>An explanation of why the student’s need(s) may not be met with already approved accommodations in the manual.</a:t>
            </a:r>
          </a:p>
          <a:p>
            <a:pPr lvl="1" indent="0" algn="ctr">
              <a:buNone/>
            </a:pPr>
            <a:endParaRPr lang="en-US" sz="2400" b="1" dirty="0"/>
          </a:p>
          <a:p>
            <a:pPr lvl="1" indent="0" algn="ctr">
              <a:buNone/>
            </a:pPr>
            <a:r>
              <a:rPr lang="en-US" sz="2400" b="1" dirty="0"/>
              <a:t>Do </a:t>
            </a:r>
            <a:r>
              <a:rPr lang="en-US" sz="2400" b="1" u="sng" dirty="0"/>
              <a:t>not</a:t>
            </a:r>
            <a:r>
              <a:rPr lang="en-US" sz="2400" b="1" dirty="0"/>
              <a:t> include student IEPs, 504 Plans, or any medical information.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E25D22E6-E287-474F-A9DB-C76D5309BF60}"/>
              </a:ext>
            </a:extLst>
          </p:cNvPr>
          <p:cNvSpPr>
            <a:spLocks noGrp="1"/>
          </p:cNvSpPr>
          <p:nvPr>
            <p:ph type="sldNum" sz="quarter" idx="17"/>
          </p:nvPr>
        </p:nvSpPr>
        <p:spPr/>
        <p:txBody>
          <a:bodyPr/>
          <a:lstStyle/>
          <a:p>
            <a:fld id="{58AE716E-68DD-2249-A7FA-8AEF0B14DF81}" type="slidenum">
              <a:rPr lang="en-US" smtClean="0"/>
              <a:pPr/>
              <a:t>17</a:t>
            </a:fld>
            <a:endParaRPr lang="en-US" dirty="0"/>
          </a:p>
        </p:txBody>
      </p:sp>
      <p:sp>
        <p:nvSpPr>
          <p:cNvPr id="5" name="Title 4">
            <a:extLst>
              <a:ext uri="{FF2B5EF4-FFF2-40B4-BE49-F238E27FC236}">
                <a16:creationId xmlns:a16="http://schemas.microsoft.com/office/drawing/2014/main" id="{3D26E18D-2D16-4F80-AF1C-E22191133CA8}"/>
              </a:ext>
            </a:extLst>
          </p:cNvPr>
          <p:cNvSpPr>
            <a:spLocks noGrp="1"/>
          </p:cNvSpPr>
          <p:nvPr>
            <p:ph type="title"/>
          </p:nvPr>
        </p:nvSpPr>
        <p:spPr/>
        <p:txBody>
          <a:bodyPr/>
          <a:lstStyle/>
          <a:p>
            <a:r>
              <a:rPr lang="en-US" dirty="0"/>
              <a:t>Exceptional Accommodation Requests</a:t>
            </a:r>
          </a:p>
        </p:txBody>
      </p:sp>
    </p:spTree>
    <p:extLst>
      <p:ext uri="{BB962C8B-B14F-4D97-AF65-F5344CB8AC3E}">
        <p14:creationId xmlns:p14="http://schemas.microsoft.com/office/powerpoint/2010/main" val="669649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0161" y="853041"/>
            <a:ext cx="9794240" cy="5208673"/>
          </a:xfrm>
        </p:spPr>
      </p:pic>
      <p:sp>
        <p:nvSpPr>
          <p:cNvPr id="3" name="Slide Number Placeholder 2">
            <a:extLst>
              <a:ext uri="{FF2B5EF4-FFF2-40B4-BE49-F238E27FC236}">
                <a16:creationId xmlns:a16="http://schemas.microsoft.com/office/drawing/2014/main" id="{E25D22E6-E287-474F-A9DB-C76D5309BF60}"/>
              </a:ext>
            </a:extLst>
          </p:cNvPr>
          <p:cNvSpPr>
            <a:spLocks noGrp="1"/>
          </p:cNvSpPr>
          <p:nvPr>
            <p:ph type="sldNum" sz="quarter" idx="17"/>
          </p:nvPr>
        </p:nvSpPr>
        <p:spPr/>
        <p:txBody>
          <a:bodyPr/>
          <a:lstStyle/>
          <a:p>
            <a:fld id="{58AE716E-68DD-2249-A7FA-8AEF0B14DF81}" type="slidenum">
              <a:rPr lang="en-US" smtClean="0"/>
              <a:pPr/>
              <a:t>18</a:t>
            </a:fld>
            <a:endParaRPr lang="en-US" dirty="0"/>
          </a:p>
        </p:txBody>
      </p:sp>
      <p:sp>
        <p:nvSpPr>
          <p:cNvPr id="5" name="Title 4">
            <a:extLst>
              <a:ext uri="{FF2B5EF4-FFF2-40B4-BE49-F238E27FC236}">
                <a16:creationId xmlns:a16="http://schemas.microsoft.com/office/drawing/2014/main" id="{3D26E18D-2D16-4F80-AF1C-E22191133CA8}"/>
              </a:ext>
            </a:extLst>
          </p:cNvPr>
          <p:cNvSpPr>
            <a:spLocks noGrp="1"/>
          </p:cNvSpPr>
          <p:nvPr>
            <p:ph type="title"/>
          </p:nvPr>
        </p:nvSpPr>
        <p:spPr/>
        <p:txBody>
          <a:bodyPr/>
          <a:lstStyle/>
          <a:p>
            <a:r>
              <a:rPr lang="en-US" dirty="0"/>
              <a:t>Exceptional Accommodation Requests (cont.)</a:t>
            </a:r>
          </a:p>
        </p:txBody>
      </p:sp>
    </p:spTree>
    <p:extLst>
      <p:ext uri="{BB962C8B-B14F-4D97-AF65-F5344CB8AC3E}">
        <p14:creationId xmlns:p14="http://schemas.microsoft.com/office/powerpoint/2010/main" val="1611527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quarter" idx="15"/>
          </p:nvPr>
        </p:nvPicPr>
        <p:blipFill>
          <a:blip r:embed="rId3"/>
          <a:stretch>
            <a:fillRect/>
          </a:stretch>
        </p:blipFill>
        <p:spPr>
          <a:xfrm>
            <a:off x="5756909" y="2069814"/>
            <a:ext cx="6038850" cy="3162300"/>
          </a:xfrm>
          <a:prstGeom prst="rect">
            <a:avLst/>
          </a:prstGeom>
        </p:spPr>
      </p:pic>
      <p:sp>
        <p:nvSpPr>
          <p:cNvPr id="3" name="Slide Number Placeholder 2"/>
          <p:cNvSpPr>
            <a:spLocks noGrp="1"/>
          </p:cNvSpPr>
          <p:nvPr>
            <p:ph type="sldNum" sz="quarter" idx="17"/>
          </p:nvPr>
        </p:nvSpPr>
        <p:spPr/>
        <p:txBody>
          <a:bodyPr/>
          <a:lstStyle/>
          <a:p>
            <a:fld id="{58AE716E-68DD-2249-A7FA-8AEF0B14DF81}" type="slidenum">
              <a:rPr lang="en-US" smtClean="0"/>
              <a:pPr/>
              <a:t>19</a:t>
            </a:fld>
            <a:endParaRPr lang="en-US" dirty="0"/>
          </a:p>
        </p:txBody>
      </p:sp>
      <p:sp>
        <p:nvSpPr>
          <p:cNvPr id="5" name="Title 4"/>
          <p:cNvSpPr>
            <a:spLocks noGrp="1"/>
          </p:cNvSpPr>
          <p:nvPr>
            <p:ph type="title"/>
          </p:nvPr>
        </p:nvSpPr>
        <p:spPr/>
        <p:txBody>
          <a:bodyPr/>
          <a:lstStyle/>
          <a:p>
            <a:r>
              <a:rPr lang="en-US" dirty="0"/>
              <a:t>Exceptional Accommodations</a:t>
            </a:r>
          </a:p>
        </p:txBody>
      </p:sp>
      <p:pic>
        <p:nvPicPr>
          <p:cNvPr id="9" name="Picture 8"/>
          <p:cNvPicPr>
            <a:picLocks noChangeAspect="1"/>
          </p:cNvPicPr>
          <p:nvPr/>
        </p:nvPicPr>
        <p:blipFill>
          <a:blip r:embed="rId4"/>
          <a:stretch>
            <a:fillRect/>
          </a:stretch>
        </p:blipFill>
        <p:spPr>
          <a:xfrm>
            <a:off x="209975" y="1255427"/>
            <a:ext cx="5429250" cy="1628775"/>
          </a:xfrm>
          <a:prstGeom prst="rect">
            <a:avLst/>
          </a:prstGeom>
        </p:spPr>
      </p:pic>
    </p:spTree>
    <p:extLst>
      <p:ext uri="{BB962C8B-B14F-4D97-AF65-F5344CB8AC3E}">
        <p14:creationId xmlns:p14="http://schemas.microsoft.com/office/powerpoint/2010/main" val="4061558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
            <a:ext cx="10972800" cy="548640"/>
          </a:xfrm>
        </p:spPr>
        <p:txBody>
          <a:bodyPr/>
          <a:lstStyle/>
          <a:p>
            <a:r>
              <a:rPr lang="en-US" dirty="0"/>
              <a:t> </a:t>
            </a:r>
            <a:r>
              <a:rPr lang="en-US" sz="3600" dirty="0"/>
              <a:t>Purpose of this Training</a:t>
            </a:r>
          </a:p>
        </p:txBody>
      </p:sp>
      <p:sp>
        <p:nvSpPr>
          <p:cNvPr id="4" name="Content Placeholder 3"/>
          <p:cNvSpPr>
            <a:spLocks noGrp="1"/>
          </p:cNvSpPr>
          <p:nvPr>
            <p:ph idx="1"/>
          </p:nvPr>
        </p:nvSpPr>
        <p:spPr>
          <a:xfrm>
            <a:off x="457200" y="1042444"/>
            <a:ext cx="10966265" cy="4773112"/>
          </a:xfrm>
        </p:spPr>
        <p:txBody>
          <a:bodyPr>
            <a:noAutofit/>
          </a:bodyPr>
          <a:lstStyle/>
          <a:p>
            <a:r>
              <a:rPr lang="en-US" altLang="en-US" sz="2400" dirty="0"/>
              <a:t>Explain how to access information through the Wyoming Assessment Portal;</a:t>
            </a:r>
          </a:p>
          <a:p>
            <a:r>
              <a:rPr lang="en-US" altLang="en-US" sz="2400" dirty="0"/>
              <a:t>Explain how to access information through the Test Information Distribution Engine (TIDE);</a:t>
            </a:r>
          </a:p>
          <a:p>
            <a:r>
              <a:rPr lang="en-US" altLang="en-US" sz="2400" dirty="0"/>
              <a:t>Build understanding of the different test settings and tools available for students; and</a:t>
            </a:r>
          </a:p>
          <a:p>
            <a:r>
              <a:rPr lang="en-US" altLang="en-US" sz="2400" dirty="0"/>
              <a:t>Explain how to access and administer online tests through the Test Administrator and Student Interfaces.</a:t>
            </a:r>
          </a:p>
          <a:p>
            <a:endParaRPr lang="en-US" dirty="0"/>
          </a:p>
        </p:txBody>
      </p:sp>
      <p:sp>
        <p:nvSpPr>
          <p:cNvPr id="7" name="Slide Number Placeholder 3">
            <a:extLst>
              <a:ext uri="{FF2B5EF4-FFF2-40B4-BE49-F238E27FC236}">
                <a16:creationId xmlns:a16="http://schemas.microsoft.com/office/drawing/2014/main" id="{2B3FDE39-A2F4-490D-A7CB-5FE035500236}"/>
              </a:ext>
            </a:extLst>
          </p:cNvPr>
          <p:cNvSpPr>
            <a:spLocks noGrp="1"/>
          </p:cNvSpPr>
          <p:nvPr>
            <p:ph type="sldNum" sz="quarter" idx="10"/>
          </p:nvPr>
        </p:nvSpPr>
        <p:spPr>
          <a:xfrm>
            <a:off x="11442432" y="6444777"/>
            <a:ext cx="706657" cy="278820"/>
          </a:xfrm>
        </p:spPr>
        <p:txBody>
          <a:bodyPr/>
          <a:lstStyle/>
          <a:p>
            <a:pPr algn="r"/>
            <a:fld id="{F3477EC8-074D-41C4-94AE-E9EA7CEEA348}" type="slidenum">
              <a:rPr lang="en-US" smtClean="0"/>
              <a:pPr algn="r"/>
              <a:t>2</a:t>
            </a:fld>
            <a:endParaRPr lang="en-US" dirty="0"/>
          </a:p>
        </p:txBody>
      </p:sp>
    </p:spTree>
    <p:extLst>
      <p:ext uri="{BB962C8B-B14F-4D97-AF65-F5344CB8AC3E}">
        <p14:creationId xmlns:p14="http://schemas.microsoft.com/office/powerpoint/2010/main" val="1373891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5"/>
          </p:nvPr>
        </p:nvPicPr>
        <p:blipFill>
          <a:blip r:embed="rId3"/>
          <a:stretch>
            <a:fillRect/>
          </a:stretch>
        </p:blipFill>
        <p:spPr>
          <a:xfrm>
            <a:off x="300326" y="857250"/>
            <a:ext cx="5943600" cy="2571750"/>
          </a:xfrm>
          <a:prstGeom prst="rect">
            <a:avLst/>
          </a:prstGeom>
        </p:spPr>
      </p:pic>
      <p:sp>
        <p:nvSpPr>
          <p:cNvPr id="3" name="Slide Number Placeholder 2"/>
          <p:cNvSpPr>
            <a:spLocks noGrp="1"/>
          </p:cNvSpPr>
          <p:nvPr>
            <p:ph type="sldNum" sz="quarter" idx="17"/>
          </p:nvPr>
        </p:nvSpPr>
        <p:spPr/>
        <p:txBody>
          <a:bodyPr/>
          <a:lstStyle/>
          <a:p>
            <a:fld id="{58AE716E-68DD-2249-A7FA-8AEF0B14DF81}" type="slidenum">
              <a:rPr lang="en-US" smtClean="0"/>
              <a:pPr/>
              <a:t>20</a:t>
            </a:fld>
            <a:endParaRPr lang="en-US" dirty="0"/>
          </a:p>
        </p:txBody>
      </p:sp>
      <p:sp>
        <p:nvSpPr>
          <p:cNvPr id="5" name="Title 4"/>
          <p:cNvSpPr>
            <a:spLocks noGrp="1"/>
          </p:cNvSpPr>
          <p:nvPr>
            <p:ph type="title"/>
          </p:nvPr>
        </p:nvSpPr>
        <p:spPr/>
        <p:txBody>
          <a:bodyPr/>
          <a:lstStyle/>
          <a:p>
            <a:r>
              <a:rPr lang="en-US" dirty="0"/>
              <a:t>Exceptional Accommodations</a:t>
            </a:r>
          </a:p>
        </p:txBody>
      </p:sp>
      <p:pic>
        <p:nvPicPr>
          <p:cNvPr id="7" name="Picture 6"/>
          <p:cNvPicPr>
            <a:picLocks noChangeAspect="1"/>
          </p:cNvPicPr>
          <p:nvPr/>
        </p:nvPicPr>
        <p:blipFill>
          <a:blip r:embed="rId4"/>
          <a:stretch>
            <a:fillRect/>
          </a:stretch>
        </p:blipFill>
        <p:spPr>
          <a:xfrm>
            <a:off x="5227780" y="3702641"/>
            <a:ext cx="6299202" cy="2301632"/>
          </a:xfrm>
          <a:prstGeom prst="rect">
            <a:avLst/>
          </a:prstGeom>
        </p:spPr>
      </p:pic>
    </p:spTree>
    <p:extLst>
      <p:ext uri="{BB962C8B-B14F-4D97-AF65-F5344CB8AC3E}">
        <p14:creationId xmlns:p14="http://schemas.microsoft.com/office/powerpoint/2010/main" val="2675981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5"/>
          </p:nvPr>
        </p:nvPicPr>
        <p:blipFill>
          <a:blip r:embed="rId3"/>
          <a:stretch>
            <a:fillRect/>
          </a:stretch>
        </p:blipFill>
        <p:spPr>
          <a:xfrm>
            <a:off x="5380326" y="922782"/>
            <a:ext cx="5694074" cy="2427282"/>
          </a:xfrm>
          <a:prstGeom prst="rect">
            <a:avLst/>
          </a:prstGeom>
        </p:spPr>
      </p:pic>
      <p:sp>
        <p:nvSpPr>
          <p:cNvPr id="3" name="Slide Number Placeholder 2"/>
          <p:cNvSpPr>
            <a:spLocks noGrp="1"/>
          </p:cNvSpPr>
          <p:nvPr>
            <p:ph type="sldNum" sz="quarter" idx="17"/>
          </p:nvPr>
        </p:nvSpPr>
        <p:spPr/>
        <p:txBody>
          <a:bodyPr/>
          <a:lstStyle/>
          <a:p>
            <a:fld id="{58AE716E-68DD-2249-A7FA-8AEF0B14DF81}" type="slidenum">
              <a:rPr lang="en-US" smtClean="0"/>
              <a:pPr/>
              <a:t>21</a:t>
            </a:fld>
            <a:endParaRPr lang="en-US" dirty="0"/>
          </a:p>
        </p:txBody>
      </p:sp>
      <p:sp>
        <p:nvSpPr>
          <p:cNvPr id="5" name="Title 4"/>
          <p:cNvSpPr>
            <a:spLocks noGrp="1"/>
          </p:cNvSpPr>
          <p:nvPr>
            <p:ph type="title"/>
          </p:nvPr>
        </p:nvSpPr>
        <p:spPr/>
        <p:txBody>
          <a:bodyPr/>
          <a:lstStyle/>
          <a:p>
            <a:r>
              <a:rPr lang="en-US" dirty="0"/>
              <a:t>Exceptional Accommodations</a:t>
            </a:r>
          </a:p>
        </p:txBody>
      </p:sp>
      <p:pic>
        <p:nvPicPr>
          <p:cNvPr id="7" name="Picture 6"/>
          <p:cNvPicPr/>
          <p:nvPr/>
        </p:nvPicPr>
        <p:blipFill>
          <a:blip r:embed="rId4"/>
          <a:stretch>
            <a:fillRect/>
          </a:stretch>
        </p:blipFill>
        <p:spPr>
          <a:xfrm>
            <a:off x="5380326" y="3350064"/>
            <a:ext cx="5694074" cy="2664898"/>
          </a:xfrm>
          <a:prstGeom prst="rect">
            <a:avLst/>
          </a:prstGeom>
        </p:spPr>
      </p:pic>
    </p:spTree>
    <p:extLst>
      <p:ext uri="{BB962C8B-B14F-4D97-AF65-F5344CB8AC3E}">
        <p14:creationId xmlns:p14="http://schemas.microsoft.com/office/powerpoint/2010/main" val="1607917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9211"/>
            <a:ext cx="10966265" cy="4739578"/>
          </a:xfrm>
        </p:spPr>
        <p:txBody>
          <a:bodyPr>
            <a:normAutofit/>
          </a:bodyPr>
          <a:lstStyle/>
          <a:p>
            <a:r>
              <a:rPr lang="en-US" sz="2400" dirty="0">
                <a:solidFill>
                  <a:schemeClr val="tx2"/>
                </a:solidFill>
              </a:rPr>
              <a:t>Human Voice Recording (HVR) is used for WY-ALT Assessments in place of </a:t>
            </a:r>
            <a:r>
              <a:rPr lang="en-US" sz="2400" dirty="0">
                <a:solidFill>
                  <a:schemeClr val="tx2">
                    <a:lumMod val="95000"/>
                    <a:lumOff val="5000"/>
                  </a:schemeClr>
                </a:solidFill>
              </a:rPr>
              <a:t>Text-to-Speech. Voice packs are no longer needed.</a:t>
            </a:r>
          </a:p>
          <a:p>
            <a:r>
              <a:rPr lang="en-US" sz="2400" dirty="0">
                <a:solidFill>
                  <a:schemeClr val="tx2">
                    <a:lumMod val="95000"/>
                    <a:lumOff val="5000"/>
                  </a:schemeClr>
                </a:solidFill>
              </a:rPr>
              <a:t>After listening to the HVR, the ALT-TA can read the prompt and answer choices aloud following the read-aloud protocols found in the WY Guidance for Accessibility and Accommodations.</a:t>
            </a:r>
          </a:p>
          <a:p>
            <a:r>
              <a:rPr lang="en-US" sz="2400" b="0" i="0" u="none" strike="noStrike" baseline="0" dirty="0">
                <a:solidFill>
                  <a:srgbClr val="181717"/>
                </a:solidFill>
                <a:latin typeface="ArialMT"/>
              </a:rPr>
              <a:t>HVR audio for stimuli, passages, item questions, and answer options </a:t>
            </a:r>
            <a:r>
              <a:rPr lang="en-US" sz="2400" b="1" i="0" u="sng" strike="noStrike" baseline="0" dirty="0">
                <a:solidFill>
                  <a:srgbClr val="181717"/>
                </a:solidFill>
                <a:latin typeface="ArialMT"/>
              </a:rPr>
              <a:t>must</a:t>
            </a:r>
            <a:r>
              <a:rPr lang="en-US" sz="2400" i="0" strike="noStrike" baseline="0" dirty="0">
                <a:solidFill>
                  <a:srgbClr val="181717"/>
                </a:solidFill>
                <a:latin typeface="ArialMT"/>
              </a:rPr>
              <a:t> </a:t>
            </a:r>
            <a:r>
              <a:rPr lang="en-US" sz="2400" b="0" i="0" u="none" strike="noStrike" baseline="0" dirty="0">
                <a:solidFill>
                  <a:srgbClr val="181717"/>
                </a:solidFill>
                <a:latin typeface="ArialMT"/>
              </a:rPr>
              <a:t>be played for all students.</a:t>
            </a:r>
            <a:endParaRPr lang="en-US" sz="1600" dirty="0">
              <a:solidFill>
                <a:schemeClr val="tx2">
                  <a:lumMod val="95000"/>
                  <a:lumOff val="5000"/>
                </a:schemeClr>
              </a:solidFill>
            </a:endParaRPr>
          </a:p>
        </p:txBody>
      </p:sp>
      <p:sp>
        <p:nvSpPr>
          <p:cNvPr id="3" name="Title 2"/>
          <p:cNvSpPr>
            <a:spLocks noGrp="1"/>
          </p:cNvSpPr>
          <p:nvPr>
            <p:ph type="title"/>
          </p:nvPr>
        </p:nvSpPr>
        <p:spPr>
          <a:xfrm>
            <a:off x="457200" y="91440"/>
            <a:ext cx="11016200" cy="548640"/>
          </a:xfrm>
        </p:spPr>
        <p:txBody>
          <a:bodyPr>
            <a:normAutofit/>
          </a:bodyPr>
          <a:lstStyle/>
          <a:p>
            <a:r>
              <a:rPr lang="en-US" sz="3600" dirty="0"/>
              <a:t>Audio</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22</a:t>
            </a:fld>
            <a:endParaRPr lang="en-US" dirty="0"/>
          </a:p>
        </p:txBody>
      </p:sp>
    </p:spTree>
    <p:extLst>
      <p:ext uri="{BB962C8B-B14F-4D97-AF65-F5344CB8AC3E}">
        <p14:creationId xmlns:p14="http://schemas.microsoft.com/office/powerpoint/2010/main" val="3403833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07573"/>
            <a:ext cx="10966449" cy="4376440"/>
          </a:xfrm>
        </p:spPr>
        <p:txBody>
          <a:bodyPr>
            <a:normAutofit/>
          </a:bodyPr>
          <a:lstStyle/>
          <a:p>
            <a:pPr marL="342900" indent="-342900">
              <a:buFont typeface="Arial" panose="020B0604020202020204" pitchFamily="34" charset="0"/>
              <a:buChar char="•"/>
            </a:pPr>
            <a:r>
              <a:rPr lang="en-US" sz="2400" dirty="0"/>
              <a:t>Responses will be collected automatically through the Test Delivery System.</a:t>
            </a:r>
          </a:p>
          <a:p>
            <a:pPr marL="342900" indent="-342900">
              <a:buFont typeface="Arial" panose="020B0604020202020204" pitchFamily="34" charset="0"/>
              <a:buChar char="•"/>
            </a:pPr>
            <a:r>
              <a:rPr lang="en-US" sz="2400" dirty="0">
                <a:solidFill>
                  <a:schemeClr val="tx2"/>
                </a:solidFill>
              </a:rPr>
              <a:t>All WY-ALT scores will be reported in Centralized Reporting upon test submission. </a:t>
            </a:r>
          </a:p>
          <a:p>
            <a:pPr marL="342900" indent="-342900">
              <a:buFont typeface="Arial" panose="020B0604020202020204" pitchFamily="34" charset="0"/>
              <a:buChar char="•"/>
            </a:pPr>
            <a:r>
              <a:rPr lang="en-US" sz="2400" dirty="0"/>
              <a:t>Reminder: Scores will not appear for test</a:t>
            </a:r>
            <a:r>
              <a:rPr lang="en-US" sz="2400" dirty="0">
                <a:solidFill>
                  <a:schemeClr val="tx2"/>
                </a:solidFill>
              </a:rPr>
              <a:t>s</a:t>
            </a:r>
            <a:r>
              <a:rPr lang="en-US" sz="2400" dirty="0"/>
              <a:t> using the Early Stopping Rule until the end of the testing window.</a:t>
            </a:r>
            <a:endParaRPr lang="en-US" sz="2400" dirty="0">
              <a:solidFill>
                <a:schemeClr val="tx2"/>
              </a:solidFill>
            </a:endParaRPr>
          </a:p>
        </p:txBody>
      </p:sp>
      <p:sp>
        <p:nvSpPr>
          <p:cNvPr id="3" name="Title 2"/>
          <p:cNvSpPr>
            <a:spLocks noGrp="1"/>
          </p:cNvSpPr>
          <p:nvPr>
            <p:ph type="title"/>
          </p:nvPr>
        </p:nvSpPr>
        <p:spPr>
          <a:xfrm>
            <a:off x="457200" y="91440"/>
            <a:ext cx="11016200" cy="548640"/>
          </a:xfrm>
        </p:spPr>
        <p:txBody>
          <a:bodyPr>
            <a:normAutofit/>
          </a:bodyPr>
          <a:lstStyle/>
          <a:p>
            <a:r>
              <a:rPr lang="en-US" sz="3600" dirty="0"/>
              <a:t>Scoring</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23</a:t>
            </a:fld>
            <a:endParaRPr lang="en-US" dirty="0"/>
          </a:p>
        </p:txBody>
      </p:sp>
    </p:spTree>
    <p:extLst>
      <p:ext uri="{BB962C8B-B14F-4D97-AF65-F5344CB8AC3E}">
        <p14:creationId xmlns:p14="http://schemas.microsoft.com/office/powerpoint/2010/main" val="1790508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226C5-AFE2-4F47-B3A0-F0155096D0FC}"/>
              </a:ext>
            </a:extLst>
          </p:cNvPr>
          <p:cNvSpPr>
            <a:spLocks noGrp="1"/>
          </p:cNvSpPr>
          <p:nvPr>
            <p:ph type="title"/>
          </p:nvPr>
        </p:nvSpPr>
        <p:spPr>
          <a:xfrm>
            <a:off x="1674664" y="2677854"/>
            <a:ext cx="8842671" cy="751146"/>
          </a:xfrm>
        </p:spPr>
        <p:txBody>
          <a:bodyPr>
            <a:normAutofit/>
          </a:bodyPr>
          <a:lstStyle/>
          <a:p>
            <a:r>
              <a:rPr lang="en-US" sz="3600" dirty="0"/>
              <a:t>Spring 2023 WY-ALT Overview</a:t>
            </a:r>
          </a:p>
        </p:txBody>
      </p:sp>
    </p:spTree>
    <p:extLst>
      <p:ext uri="{BB962C8B-B14F-4D97-AF65-F5344CB8AC3E}">
        <p14:creationId xmlns:p14="http://schemas.microsoft.com/office/powerpoint/2010/main" val="3543377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230" y="1107614"/>
            <a:ext cx="11338560" cy="5009297"/>
          </a:xfrm>
        </p:spPr>
        <p:txBody>
          <a:bodyPr/>
          <a:lstStyle/>
          <a:p>
            <a:r>
              <a:rPr lang="en-US" sz="2400" dirty="0">
                <a:solidFill>
                  <a:schemeClr val="tx2">
                    <a:lumMod val="95000"/>
                    <a:lumOff val="5000"/>
                  </a:schemeClr>
                </a:solidFill>
              </a:rPr>
              <a:t>The WY-ALT Training Assessment is currently available on the WY Assessment Portal. Students and ALT-TAs may use the Training Test to review sample item types, practice responding to items, and become familiar with online test navigation, accommodations, and tools. </a:t>
            </a:r>
          </a:p>
          <a:p>
            <a:endParaRPr lang="en-US" sz="2400" dirty="0">
              <a:solidFill>
                <a:schemeClr val="tx2">
                  <a:lumMod val="95000"/>
                  <a:lumOff val="5000"/>
                </a:schemeClr>
              </a:solidFill>
            </a:endParaRPr>
          </a:p>
          <a:p>
            <a:pPr marL="285750" indent="-285750">
              <a:buFont typeface="Arial" panose="020B0604020202020204" pitchFamily="34" charset="0"/>
              <a:buChar char="•"/>
            </a:pPr>
            <a:r>
              <a:rPr lang="en-US" sz="2400" dirty="0">
                <a:solidFill>
                  <a:schemeClr val="tx2">
                    <a:lumMod val="95000"/>
                    <a:lumOff val="5000"/>
                  </a:schemeClr>
                </a:solidFill>
              </a:rPr>
              <a:t>WY-ALT Test Window: </a:t>
            </a:r>
          </a:p>
          <a:p>
            <a:endParaRPr lang="en-US" sz="2400" dirty="0">
              <a:solidFill>
                <a:schemeClr val="tx2">
                  <a:lumMod val="95000"/>
                  <a:lumOff val="5000"/>
                </a:schemeClr>
              </a:solidFill>
            </a:endParaRPr>
          </a:p>
          <a:p>
            <a:pPr marL="742950" lvl="2" indent="-285750"/>
            <a:r>
              <a:rPr lang="en-US" sz="2400" b="1" dirty="0">
                <a:solidFill>
                  <a:schemeClr val="tx2"/>
                </a:solidFill>
              </a:rPr>
              <a:t>February 28 – April 7, 2023</a:t>
            </a:r>
          </a:p>
          <a:p>
            <a:pPr lvl="2" indent="0">
              <a:buNone/>
            </a:pPr>
            <a:endParaRPr lang="en-US" sz="2400" dirty="0">
              <a:solidFill>
                <a:schemeClr val="tx2">
                  <a:lumMod val="95000"/>
                  <a:lumOff val="5000"/>
                </a:schemeClr>
              </a:solidFill>
            </a:endParaRPr>
          </a:p>
          <a:p>
            <a:endParaRPr lang="en-US" dirty="0">
              <a:solidFill>
                <a:schemeClr val="tx2">
                  <a:lumMod val="95000"/>
                  <a:lumOff val="5000"/>
                </a:schemeClr>
              </a:solidFill>
            </a:endParaRPr>
          </a:p>
        </p:txBody>
      </p:sp>
      <p:sp>
        <p:nvSpPr>
          <p:cNvPr id="3" name="Slide Number Placeholder 2"/>
          <p:cNvSpPr>
            <a:spLocks noGrp="1"/>
          </p:cNvSpPr>
          <p:nvPr>
            <p:ph type="sldNum" sz="quarter" idx="17"/>
          </p:nvPr>
        </p:nvSpPr>
        <p:spPr/>
        <p:txBody>
          <a:bodyPr/>
          <a:lstStyle/>
          <a:p>
            <a:fld id="{58AE716E-68DD-2249-A7FA-8AEF0B14DF81}" type="slidenum">
              <a:rPr lang="en-US" smtClean="0"/>
              <a:pPr/>
              <a:t>25</a:t>
            </a:fld>
            <a:endParaRPr lang="en-US" dirty="0"/>
          </a:p>
        </p:txBody>
      </p:sp>
      <p:sp>
        <p:nvSpPr>
          <p:cNvPr id="5" name="Title 4"/>
          <p:cNvSpPr>
            <a:spLocks noGrp="1"/>
          </p:cNvSpPr>
          <p:nvPr>
            <p:ph type="title"/>
          </p:nvPr>
        </p:nvSpPr>
        <p:spPr/>
        <p:txBody>
          <a:bodyPr>
            <a:noAutofit/>
          </a:bodyPr>
          <a:lstStyle/>
          <a:p>
            <a:r>
              <a:rPr lang="en-US" sz="3600" dirty="0"/>
              <a:t>When Is the WY-ALT Administered?</a:t>
            </a:r>
          </a:p>
        </p:txBody>
      </p:sp>
    </p:spTree>
    <p:extLst>
      <p:ext uri="{BB962C8B-B14F-4D97-AF65-F5344CB8AC3E}">
        <p14:creationId xmlns:p14="http://schemas.microsoft.com/office/powerpoint/2010/main" val="411630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58AE716E-68DD-2249-A7FA-8AEF0B14DF81}" type="slidenum">
              <a:rPr lang="en-US" smtClean="0"/>
              <a:pPr/>
              <a:t>26</a:t>
            </a:fld>
            <a:endParaRPr lang="en-US" dirty="0"/>
          </a:p>
        </p:txBody>
      </p:sp>
      <p:sp>
        <p:nvSpPr>
          <p:cNvPr id="5" name="Title 4"/>
          <p:cNvSpPr>
            <a:spLocks noGrp="1"/>
          </p:cNvSpPr>
          <p:nvPr>
            <p:ph type="title"/>
          </p:nvPr>
        </p:nvSpPr>
        <p:spPr/>
        <p:txBody>
          <a:bodyPr>
            <a:noAutofit/>
          </a:bodyPr>
          <a:lstStyle/>
          <a:p>
            <a:r>
              <a:rPr lang="en-US" sz="3600" dirty="0"/>
              <a:t>WY-ALT Assignment by Grade</a:t>
            </a:r>
          </a:p>
        </p:txBody>
      </p:sp>
      <p:graphicFrame>
        <p:nvGraphicFramePr>
          <p:cNvPr id="6" name="Content Placeholder 4"/>
          <p:cNvGraphicFramePr>
            <a:graphicFrameLocks noGrp="1"/>
          </p:cNvGraphicFramePr>
          <p:nvPr>
            <p:ph sz="quarter" idx="1"/>
            <p:extLst>
              <p:ext uri="{D42A27DB-BD31-4B8C-83A1-F6EECF244321}">
                <p14:modId xmlns:p14="http://schemas.microsoft.com/office/powerpoint/2010/main" val="1690975354"/>
              </p:ext>
            </p:extLst>
          </p:nvPr>
        </p:nvGraphicFramePr>
        <p:xfrm>
          <a:off x="1752950" y="1526460"/>
          <a:ext cx="8686100" cy="4181759"/>
        </p:xfrm>
        <a:graphic>
          <a:graphicData uri="http://schemas.openxmlformats.org/drawingml/2006/table">
            <a:tbl>
              <a:tblPr firstRow="1" firstCol="1" bandRow="1">
                <a:tableStyleId>{5C22544A-7EE6-4342-B048-85BDC9FD1C3A}</a:tableStyleId>
              </a:tblPr>
              <a:tblGrid>
                <a:gridCol w="1938009">
                  <a:extLst>
                    <a:ext uri="{9D8B030D-6E8A-4147-A177-3AD203B41FA5}">
                      <a16:colId xmlns:a16="http://schemas.microsoft.com/office/drawing/2014/main" val="3052945313"/>
                    </a:ext>
                  </a:extLst>
                </a:gridCol>
                <a:gridCol w="6748091">
                  <a:extLst>
                    <a:ext uri="{9D8B030D-6E8A-4147-A177-3AD203B41FA5}">
                      <a16:colId xmlns:a16="http://schemas.microsoft.com/office/drawing/2014/main" val="1745992789"/>
                    </a:ext>
                  </a:extLst>
                </a:gridCol>
              </a:tblGrid>
              <a:tr h="776990">
                <a:tc>
                  <a:txBody>
                    <a:bodyPr/>
                    <a:lstStyle/>
                    <a:p>
                      <a:pPr marL="0" marR="0" algn="ctr">
                        <a:lnSpc>
                          <a:spcPct val="115000"/>
                        </a:lnSpc>
                        <a:spcBef>
                          <a:spcPts val="0"/>
                        </a:spcBef>
                        <a:spcAft>
                          <a:spcPts val="0"/>
                        </a:spcAft>
                      </a:pPr>
                      <a:r>
                        <a:rPr lang="en-US" sz="2400" dirty="0">
                          <a:effectLst/>
                          <a:latin typeface="+mn-lt"/>
                          <a:cs typeface="Arial" panose="020B0604020202020204" pitchFamily="34" charset="0"/>
                        </a:rPr>
                        <a:t>Student Grade</a:t>
                      </a:r>
                      <a:endParaRPr lang="en-US" sz="2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2400" dirty="0">
                          <a:effectLst/>
                          <a:latin typeface="+mn-lt"/>
                          <a:cs typeface="Arial" panose="020B0604020202020204" pitchFamily="34" charset="0"/>
                        </a:rPr>
                        <a:t> Content Areas to be Administered to Each Student</a:t>
                      </a:r>
                      <a:endParaRPr lang="en-US" sz="2400" dirty="0">
                        <a:effectLst/>
                        <a:latin typeface="+mn-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268274973"/>
                  </a:ext>
                </a:extLst>
              </a:tr>
              <a:tr h="420671">
                <a:tc>
                  <a:txBody>
                    <a:bodyPr/>
                    <a:lstStyle/>
                    <a:p>
                      <a:pPr marL="0" marR="0" algn="ctr">
                        <a:lnSpc>
                          <a:spcPct val="115000"/>
                        </a:lnSpc>
                        <a:spcBef>
                          <a:spcPts val="0"/>
                        </a:spcBef>
                        <a:spcAft>
                          <a:spcPts val="0"/>
                        </a:spcAft>
                      </a:pPr>
                      <a:r>
                        <a:rPr lang="en-US" sz="2400" dirty="0">
                          <a:effectLst/>
                          <a:latin typeface="+mn-lt"/>
                          <a:cs typeface="Arial" panose="020B0604020202020204" pitchFamily="34" charset="0"/>
                        </a:rPr>
                        <a:t>3</a:t>
                      </a:r>
                      <a:endParaRPr lang="en-US" sz="2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marL="102870" marR="0">
                        <a:lnSpc>
                          <a:spcPct val="115000"/>
                        </a:lnSpc>
                        <a:spcBef>
                          <a:spcPts val="0"/>
                        </a:spcBef>
                        <a:spcAft>
                          <a:spcPts val="0"/>
                        </a:spcAft>
                      </a:pPr>
                      <a:r>
                        <a:rPr lang="en-US" sz="2400" dirty="0">
                          <a:effectLst/>
                          <a:latin typeface="+mn-lt"/>
                          <a:cs typeface="Arial" panose="020B0604020202020204" pitchFamily="34" charset="0"/>
                        </a:rPr>
                        <a:t>English Language Arts and Mathematics</a:t>
                      </a:r>
                      <a:endParaRPr lang="en-US" sz="2400" dirty="0">
                        <a:effectLst/>
                        <a:latin typeface="+mn-lt"/>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834250134"/>
                  </a:ext>
                </a:extLst>
              </a:tr>
              <a:tr h="420671">
                <a:tc>
                  <a:txBody>
                    <a:bodyPr/>
                    <a:lstStyle/>
                    <a:p>
                      <a:pPr marL="0" marR="0" algn="ctr">
                        <a:lnSpc>
                          <a:spcPct val="115000"/>
                        </a:lnSpc>
                        <a:spcBef>
                          <a:spcPts val="0"/>
                        </a:spcBef>
                        <a:spcAft>
                          <a:spcPts val="0"/>
                        </a:spcAft>
                      </a:pPr>
                      <a:r>
                        <a:rPr lang="en-US" sz="2400" dirty="0">
                          <a:effectLst/>
                          <a:latin typeface="+mn-lt"/>
                          <a:cs typeface="Arial" panose="020B0604020202020204" pitchFamily="34" charset="0"/>
                        </a:rPr>
                        <a:t>4</a:t>
                      </a:r>
                      <a:endParaRPr lang="en-US" sz="2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marL="102870" marR="0">
                        <a:lnSpc>
                          <a:spcPct val="115000"/>
                        </a:lnSpc>
                        <a:spcBef>
                          <a:spcPts val="0"/>
                        </a:spcBef>
                        <a:spcAft>
                          <a:spcPts val="0"/>
                        </a:spcAft>
                      </a:pPr>
                      <a:r>
                        <a:rPr lang="en-US" sz="2400" dirty="0">
                          <a:effectLst/>
                          <a:latin typeface="+mn-lt"/>
                          <a:cs typeface="Arial" panose="020B0604020202020204" pitchFamily="34" charset="0"/>
                        </a:rPr>
                        <a:t>English Language Arts, Mathematics, and Science </a:t>
                      </a:r>
                      <a:endParaRPr lang="en-US" sz="2400" dirty="0">
                        <a:effectLst/>
                        <a:latin typeface="+mn-lt"/>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468390197"/>
                  </a:ext>
                </a:extLst>
              </a:tr>
              <a:tr h="420671">
                <a:tc>
                  <a:txBody>
                    <a:bodyPr/>
                    <a:lstStyle/>
                    <a:p>
                      <a:pPr marL="0" marR="0" algn="ctr">
                        <a:lnSpc>
                          <a:spcPct val="115000"/>
                        </a:lnSpc>
                        <a:spcBef>
                          <a:spcPts val="0"/>
                        </a:spcBef>
                        <a:spcAft>
                          <a:spcPts val="0"/>
                        </a:spcAft>
                      </a:pPr>
                      <a:r>
                        <a:rPr lang="en-US" sz="2400">
                          <a:effectLst/>
                          <a:latin typeface="+mn-lt"/>
                          <a:cs typeface="Arial" panose="020B0604020202020204" pitchFamily="34" charset="0"/>
                        </a:rPr>
                        <a:t>5</a:t>
                      </a:r>
                      <a:endParaRPr lang="en-US" sz="240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marL="102870" marR="0">
                        <a:lnSpc>
                          <a:spcPct val="115000"/>
                        </a:lnSpc>
                        <a:spcBef>
                          <a:spcPts val="0"/>
                        </a:spcBef>
                        <a:spcAft>
                          <a:spcPts val="0"/>
                        </a:spcAft>
                      </a:pPr>
                      <a:r>
                        <a:rPr lang="en-US" sz="2400" dirty="0">
                          <a:effectLst/>
                          <a:latin typeface="+mn-lt"/>
                          <a:cs typeface="Arial" panose="020B0604020202020204" pitchFamily="34" charset="0"/>
                        </a:rPr>
                        <a:t>English Language Arts and Mathematics</a:t>
                      </a:r>
                      <a:endParaRPr lang="en-US" sz="2400" dirty="0">
                        <a:effectLst/>
                        <a:latin typeface="+mn-lt"/>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4195075333"/>
                  </a:ext>
                </a:extLst>
              </a:tr>
              <a:tr h="420671">
                <a:tc>
                  <a:txBody>
                    <a:bodyPr/>
                    <a:lstStyle/>
                    <a:p>
                      <a:pPr marL="0" marR="0" algn="ctr">
                        <a:lnSpc>
                          <a:spcPct val="115000"/>
                        </a:lnSpc>
                        <a:spcBef>
                          <a:spcPts val="0"/>
                        </a:spcBef>
                        <a:spcAft>
                          <a:spcPts val="0"/>
                        </a:spcAft>
                      </a:pPr>
                      <a:r>
                        <a:rPr lang="en-US" sz="2400">
                          <a:effectLst/>
                          <a:latin typeface="+mn-lt"/>
                          <a:cs typeface="Arial" panose="020B0604020202020204" pitchFamily="34" charset="0"/>
                        </a:rPr>
                        <a:t>6</a:t>
                      </a:r>
                      <a:endParaRPr lang="en-US" sz="240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marL="102870" marR="0">
                        <a:lnSpc>
                          <a:spcPct val="115000"/>
                        </a:lnSpc>
                        <a:spcBef>
                          <a:spcPts val="0"/>
                        </a:spcBef>
                        <a:spcAft>
                          <a:spcPts val="0"/>
                        </a:spcAft>
                      </a:pPr>
                      <a:r>
                        <a:rPr lang="en-US" sz="2400" dirty="0">
                          <a:effectLst/>
                          <a:latin typeface="+mn-lt"/>
                          <a:cs typeface="Arial" panose="020B0604020202020204" pitchFamily="34" charset="0"/>
                        </a:rPr>
                        <a:t>English Language Arts and Mathematics </a:t>
                      </a:r>
                      <a:endParaRPr lang="en-US" sz="2400" dirty="0">
                        <a:effectLst/>
                        <a:latin typeface="+mn-lt"/>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803303410"/>
                  </a:ext>
                </a:extLst>
              </a:tr>
              <a:tr h="420671">
                <a:tc>
                  <a:txBody>
                    <a:bodyPr/>
                    <a:lstStyle/>
                    <a:p>
                      <a:pPr marL="0" marR="0" algn="ctr">
                        <a:lnSpc>
                          <a:spcPct val="115000"/>
                        </a:lnSpc>
                        <a:spcBef>
                          <a:spcPts val="0"/>
                        </a:spcBef>
                        <a:spcAft>
                          <a:spcPts val="0"/>
                        </a:spcAft>
                      </a:pPr>
                      <a:r>
                        <a:rPr lang="en-US" sz="2400">
                          <a:effectLst/>
                          <a:latin typeface="+mn-lt"/>
                          <a:cs typeface="Arial" panose="020B0604020202020204" pitchFamily="34" charset="0"/>
                        </a:rPr>
                        <a:t>7</a:t>
                      </a:r>
                      <a:endParaRPr lang="en-US" sz="240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marL="102870" marR="0">
                        <a:lnSpc>
                          <a:spcPct val="115000"/>
                        </a:lnSpc>
                        <a:spcBef>
                          <a:spcPts val="0"/>
                        </a:spcBef>
                        <a:spcAft>
                          <a:spcPts val="0"/>
                        </a:spcAft>
                      </a:pPr>
                      <a:r>
                        <a:rPr lang="en-US" sz="2400" dirty="0">
                          <a:effectLst/>
                          <a:latin typeface="+mn-lt"/>
                          <a:cs typeface="Arial" panose="020B0604020202020204" pitchFamily="34" charset="0"/>
                        </a:rPr>
                        <a:t>English Language Arts and Mathematics</a:t>
                      </a:r>
                      <a:endParaRPr lang="en-US" sz="2400" dirty="0">
                        <a:effectLst/>
                        <a:latin typeface="+mn-lt"/>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62668204"/>
                  </a:ext>
                </a:extLst>
              </a:tr>
              <a:tr h="420671">
                <a:tc>
                  <a:txBody>
                    <a:bodyPr/>
                    <a:lstStyle/>
                    <a:p>
                      <a:pPr marL="0" marR="0" algn="ctr">
                        <a:lnSpc>
                          <a:spcPct val="115000"/>
                        </a:lnSpc>
                        <a:spcBef>
                          <a:spcPts val="0"/>
                        </a:spcBef>
                        <a:spcAft>
                          <a:spcPts val="0"/>
                        </a:spcAft>
                      </a:pPr>
                      <a:r>
                        <a:rPr lang="en-US" sz="2400">
                          <a:effectLst/>
                          <a:latin typeface="+mn-lt"/>
                          <a:cs typeface="Arial" panose="020B0604020202020204" pitchFamily="34" charset="0"/>
                        </a:rPr>
                        <a:t>8</a:t>
                      </a:r>
                      <a:endParaRPr lang="en-US" sz="240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marL="102870" marR="0">
                        <a:lnSpc>
                          <a:spcPct val="115000"/>
                        </a:lnSpc>
                        <a:spcBef>
                          <a:spcPts val="0"/>
                        </a:spcBef>
                        <a:spcAft>
                          <a:spcPts val="0"/>
                        </a:spcAft>
                      </a:pPr>
                      <a:r>
                        <a:rPr lang="en-US" sz="2400" dirty="0">
                          <a:effectLst/>
                          <a:latin typeface="+mn-lt"/>
                          <a:cs typeface="Arial" panose="020B0604020202020204" pitchFamily="34" charset="0"/>
                        </a:rPr>
                        <a:t>English Language Arts, Mathematics, and Science</a:t>
                      </a:r>
                      <a:endParaRPr lang="en-US" sz="2400" dirty="0">
                        <a:effectLst/>
                        <a:latin typeface="+mn-lt"/>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276501756"/>
                  </a:ext>
                </a:extLst>
              </a:tr>
              <a:tr h="445079">
                <a:tc>
                  <a:txBody>
                    <a:bodyPr/>
                    <a:lstStyle/>
                    <a:p>
                      <a:pPr marL="0" marR="0" algn="ctr">
                        <a:lnSpc>
                          <a:spcPct val="115000"/>
                        </a:lnSpc>
                        <a:spcBef>
                          <a:spcPts val="0"/>
                        </a:spcBef>
                        <a:spcAft>
                          <a:spcPts val="0"/>
                        </a:spcAft>
                      </a:pPr>
                      <a:r>
                        <a:rPr lang="en-US" sz="2400">
                          <a:effectLst/>
                          <a:latin typeface="+mn-lt"/>
                          <a:cs typeface="Arial" panose="020B0604020202020204" pitchFamily="34" charset="0"/>
                        </a:rPr>
                        <a:t>9</a:t>
                      </a:r>
                      <a:endParaRPr lang="en-US" sz="240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marL="102870" marR="0">
                        <a:lnSpc>
                          <a:spcPct val="115000"/>
                        </a:lnSpc>
                        <a:spcBef>
                          <a:spcPts val="0"/>
                        </a:spcBef>
                        <a:spcAft>
                          <a:spcPts val="0"/>
                        </a:spcAft>
                      </a:pPr>
                      <a:r>
                        <a:rPr lang="en-US" sz="2400" dirty="0">
                          <a:effectLst/>
                          <a:latin typeface="+mn-lt"/>
                          <a:cs typeface="Arial" panose="020B0604020202020204" pitchFamily="34" charset="0"/>
                        </a:rPr>
                        <a:t>English Language Arts and Mathematics </a:t>
                      </a:r>
                      <a:endParaRPr lang="en-US" sz="2400" dirty="0">
                        <a:effectLst/>
                        <a:latin typeface="+mn-lt"/>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149831096"/>
                  </a:ext>
                </a:extLst>
              </a:tr>
              <a:tr h="406458">
                <a:tc>
                  <a:txBody>
                    <a:bodyPr/>
                    <a:lstStyle/>
                    <a:p>
                      <a:pPr marL="0" marR="0" algn="ctr">
                        <a:lnSpc>
                          <a:spcPct val="115000"/>
                        </a:lnSpc>
                        <a:spcBef>
                          <a:spcPts val="0"/>
                        </a:spcBef>
                        <a:spcAft>
                          <a:spcPts val="0"/>
                        </a:spcAft>
                      </a:pPr>
                      <a:r>
                        <a:rPr lang="en-US" sz="2400">
                          <a:effectLst/>
                          <a:latin typeface="+mn-lt"/>
                          <a:cs typeface="Arial" panose="020B0604020202020204" pitchFamily="34" charset="0"/>
                        </a:rPr>
                        <a:t>10</a:t>
                      </a:r>
                      <a:endParaRPr lang="en-US" sz="240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marL="102870" marR="0">
                        <a:lnSpc>
                          <a:spcPct val="115000"/>
                        </a:lnSpc>
                        <a:spcBef>
                          <a:spcPts val="0"/>
                        </a:spcBef>
                        <a:spcAft>
                          <a:spcPts val="0"/>
                        </a:spcAft>
                      </a:pPr>
                      <a:r>
                        <a:rPr lang="en-US" sz="2400" dirty="0">
                          <a:effectLst/>
                          <a:latin typeface="+mn-lt"/>
                          <a:cs typeface="Arial" panose="020B0604020202020204" pitchFamily="34" charset="0"/>
                        </a:rPr>
                        <a:t>English Language Arts, Mathematics, and Science</a:t>
                      </a:r>
                      <a:endParaRPr lang="en-US" sz="2400" dirty="0">
                        <a:effectLst/>
                        <a:latin typeface="+mn-lt"/>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365116140"/>
                  </a:ext>
                </a:extLst>
              </a:tr>
            </a:tbl>
          </a:graphicData>
        </a:graphic>
      </p:graphicFrame>
    </p:spTree>
    <p:extLst>
      <p:ext uri="{BB962C8B-B14F-4D97-AF65-F5344CB8AC3E}">
        <p14:creationId xmlns:p14="http://schemas.microsoft.com/office/powerpoint/2010/main" val="1457293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75983"/>
            <a:ext cx="10966265" cy="4344986"/>
          </a:xfrm>
        </p:spPr>
        <p:txBody>
          <a:bodyPr>
            <a:normAutofit/>
          </a:bodyPr>
          <a:lstStyle/>
          <a:p>
            <a:r>
              <a:rPr lang="en-US" sz="2400" dirty="0"/>
              <a:t>Spring </a:t>
            </a:r>
            <a:r>
              <a:rPr lang="en-US" sz="2400" dirty="0">
                <a:solidFill>
                  <a:schemeClr val="tx2"/>
                </a:solidFill>
              </a:rPr>
              <a:t>2023 </a:t>
            </a:r>
            <a:r>
              <a:rPr lang="en-US" sz="2400" dirty="0"/>
              <a:t>Computer-Adaptive Test (CAT):</a:t>
            </a:r>
          </a:p>
          <a:p>
            <a:pPr lvl="1"/>
            <a:r>
              <a:rPr lang="en-US" sz="2400" dirty="0">
                <a:solidFill>
                  <a:schemeClr val="tx2"/>
                </a:solidFill>
              </a:rPr>
              <a:t>For the Spring 2023 WY-ALT test administration, Computer-Adaptive Tests (CAT) will include 40 test items.</a:t>
            </a:r>
            <a:endParaRPr lang="en-US" sz="2400" dirty="0"/>
          </a:p>
          <a:p>
            <a:pPr lvl="1"/>
            <a:r>
              <a:rPr lang="en-US" sz="2400" dirty="0"/>
              <a:t>Items developed by Wyoming, South Carolina, Hawaii, Idaho, </a:t>
            </a:r>
            <a:r>
              <a:rPr lang="en-US" sz="2400" dirty="0">
                <a:solidFill>
                  <a:schemeClr val="tx2"/>
                </a:solidFill>
              </a:rPr>
              <a:t>South Dakota, </a:t>
            </a:r>
            <a:r>
              <a:rPr lang="en-US" sz="2400" dirty="0"/>
              <a:t>and Montana.</a:t>
            </a:r>
          </a:p>
          <a:p>
            <a:r>
              <a:rPr lang="en-US" sz="2400" dirty="0"/>
              <a:t>WY-ALT blueprints are available on the WDE website: </a:t>
            </a:r>
            <a:r>
              <a:rPr lang="en-US" sz="2400" dirty="0">
                <a:hlinkClick r:id="rId3"/>
              </a:rPr>
              <a:t>https://edu.wyoming.gov/</a:t>
            </a:r>
            <a:r>
              <a:rPr lang="en-US" sz="2400" dirty="0"/>
              <a:t>. </a:t>
            </a:r>
            <a:endParaRPr lang="en-US" dirty="0"/>
          </a:p>
        </p:txBody>
      </p:sp>
      <p:sp>
        <p:nvSpPr>
          <p:cNvPr id="3" name="Title 2"/>
          <p:cNvSpPr>
            <a:spLocks noGrp="1"/>
          </p:cNvSpPr>
          <p:nvPr>
            <p:ph type="title"/>
          </p:nvPr>
        </p:nvSpPr>
        <p:spPr>
          <a:xfrm>
            <a:off x="457200" y="91440"/>
            <a:ext cx="11016200" cy="548640"/>
          </a:xfrm>
        </p:spPr>
        <p:txBody>
          <a:bodyPr>
            <a:normAutofit/>
          </a:bodyPr>
          <a:lstStyle/>
          <a:p>
            <a:r>
              <a:rPr lang="en-US" sz="3600" dirty="0"/>
              <a:t>WY-ALT Test Design</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27</a:t>
            </a:fld>
            <a:endParaRPr lang="en-US" dirty="0"/>
          </a:p>
        </p:txBody>
      </p:sp>
    </p:spTree>
    <p:extLst>
      <p:ext uri="{BB962C8B-B14F-4D97-AF65-F5344CB8AC3E}">
        <p14:creationId xmlns:p14="http://schemas.microsoft.com/office/powerpoint/2010/main" val="3857505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03187"/>
            <a:ext cx="11016200" cy="4827829"/>
          </a:xfrm>
        </p:spPr>
        <p:txBody>
          <a:bodyPr>
            <a:normAutofit fontScale="25000" lnSpcReduction="20000"/>
          </a:bodyPr>
          <a:lstStyle/>
          <a:p>
            <a:pPr marL="342900" indent="-342900">
              <a:buFont typeface="Arial" panose="020B0604020202020204" pitchFamily="34" charset="0"/>
              <a:buChar char="•"/>
            </a:pPr>
            <a:r>
              <a:rPr lang="en-US" altLang="en-US" sz="8800" dirty="0">
                <a:solidFill>
                  <a:schemeClr val="tx2"/>
                </a:solidFill>
              </a:rPr>
              <a:t>ALT-TAs </a:t>
            </a:r>
            <a:r>
              <a:rPr lang="en-US" altLang="en-US" sz="8800" dirty="0">
                <a:solidFill>
                  <a:schemeClr val="tx2">
                    <a:lumMod val="95000"/>
                    <a:lumOff val="5000"/>
                  </a:schemeClr>
                </a:solidFill>
              </a:rPr>
              <a:t>should verify that the correct accommodations for each student are selected in TIDE.</a:t>
            </a:r>
          </a:p>
          <a:p>
            <a:pPr marL="342900" indent="-342900">
              <a:buFont typeface="Arial" panose="020B0604020202020204" pitchFamily="34" charset="0"/>
              <a:buChar char="•"/>
            </a:pPr>
            <a:r>
              <a:rPr lang="en-US" altLang="en-US" sz="8800" dirty="0">
                <a:solidFill>
                  <a:schemeClr val="tx2">
                    <a:lumMod val="95000"/>
                    <a:lumOff val="5000"/>
                  </a:schemeClr>
                </a:solidFill>
              </a:rPr>
              <a:t>The WY-ALT is administered through the Test Delivery System (TDS). TDS requires two machines (e.g</a:t>
            </a:r>
            <a:r>
              <a:rPr lang="en-US" altLang="en-US" sz="8800" dirty="0">
                <a:solidFill>
                  <a:schemeClr val="tx2"/>
                </a:solidFill>
              </a:rPr>
              <a:t>.,</a:t>
            </a:r>
            <a:r>
              <a:rPr lang="en-US" altLang="en-US" sz="8800" dirty="0">
                <a:solidFill>
                  <a:schemeClr val="tx2">
                    <a:lumMod val="95000"/>
                    <a:lumOff val="5000"/>
                  </a:schemeClr>
                </a:solidFill>
              </a:rPr>
              <a:t> computers, tablets):</a:t>
            </a:r>
          </a:p>
          <a:p>
            <a:pPr lvl="1"/>
            <a:r>
              <a:rPr lang="en-US" sz="8800" dirty="0"/>
              <a:t>One for the Test Administrator (TA) Interface – machine needs a web browser;</a:t>
            </a:r>
          </a:p>
          <a:p>
            <a:pPr lvl="1"/>
            <a:r>
              <a:rPr lang="en-US" sz="8800" dirty="0"/>
              <a:t>Second for the Student Interface – machine needs the Secure Browser downloaded via the WY Assessment Portal (</a:t>
            </a:r>
            <a:r>
              <a:rPr lang="en-US" altLang="en-US" sz="8800" dirty="0">
                <a:solidFill>
                  <a:schemeClr val="tx2">
                    <a:lumMod val="95000"/>
                    <a:lumOff val="5000"/>
                  </a:schemeClr>
                </a:solidFill>
                <a:hlinkClick r:id="rId3"/>
              </a:rPr>
              <a:t>wyoassessment.org</a:t>
            </a:r>
            <a:r>
              <a:rPr lang="en-US" altLang="en-US" sz="8800" dirty="0">
                <a:solidFill>
                  <a:schemeClr val="tx2">
                    <a:lumMod val="95000"/>
                    <a:lumOff val="5000"/>
                  </a:schemeClr>
                </a:solidFill>
              </a:rPr>
              <a:t>).</a:t>
            </a:r>
          </a:p>
          <a:p>
            <a:r>
              <a:rPr lang="en-US" sz="8800" dirty="0">
                <a:solidFill>
                  <a:schemeClr val="tx2"/>
                </a:solidFill>
              </a:rPr>
              <a:t>ALT-TAs</a:t>
            </a:r>
            <a:r>
              <a:rPr lang="en-US" sz="8800" dirty="0">
                <a:solidFill>
                  <a:schemeClr val="tx2">
                    <a:lumMod val="95000"/>
                    <a:lumOff val="5000"/>
                  </a:schemeClr>
                </a:solidFill>
              </a:rPr>
              <a:t> must complete the online LCI prior to testing. This will not be available until the </a:t>
            </a:r>
            <a:r>
              <a:rPr lang="en-US" sz="8800" dirty="0">
                <a:solidFill>
                  <a:schemeClr val="tx2"/>
                </a:solidFill>
              </a:rPr>
              <a:t>administration</a:t>
            </a:r>
            <a:r>
              <a:rPr lang="en-US" sz="8800" dirty="0">
                <a:solidFill>
                  <a:schemeClr val="tx2">
                    <a:lumMod val="95000"/>
                    <a:lumOff val="5000"/>
                  </a:schemeClr>
                </a:solidFill>
              </a:rPr>
              <a:t> window opens. The student does NOT need to be present for entries in the LCI. </a:t>
            </a:r>
            <a:r>
              <a:rPr lang="en-US" sz="8800" dirty="0"/>
              <a:t>Testing accommodations must be present on an IEP or 504 Plan and entered into TIDE.</a:t>
            </a:r>
          </a:p>
          <a:p>
            <a:endParaRPr lang="en-US" dirty="0"/>
          </a:p>
        </p:txBody>
      </p:sp>
      <p:sp>
        <p:nvSpPr>
          <p:cNvPr id="3" name="Title 2"/>
          <p:cNvSpPr>
            <a:spLocks noGrp="1"/>
          </p:cNvSpPr>
          <p:nvPr>
            <p:ph type="title"/>
          </p:nvPr>
        </p:nvSpPr>
        <p:spPr>
          <a:xfrm>
            <a:off x="457200" y="91440"/>
            <a:ext cx="11016200" cy="548640"/>
          </a:xfrm>
        </p:spPr>
        <p:txBody>
          <a:bodyPr>
            <a:normAutofit/>
          </a:bodyPr>
          <a:lstStyle/>
          <a:p>
            <a:r>
              <a:rPr lang="en-US" sz="3600" dirty="0"/>
              <a:t>How is the WY-ALT Administered?</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28</a:t>
            </a:fld>
            <a:endParaRPr lang="en-US" dirty="0"/>
          </a:p>
        </p:txBody>
      </p:sp>
    </p:spTree>
    <p:extLst>
      <p:ext uri="{BB962C8B-B14F-4D97-AF65-F5344CB8AC3E}">
        <p14:creationId xmlns:p14="http://schemas.microsoft.com/office/powerpoint/2010/main" val="1886448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C48F31-AEB9-4670-8C99-4893138546AD}"/>
              </a:ext>
            </a:extLst>
          </p:cNvPr>
          <p:cNvSpPr>
            <a:spLocks noGrp="1"/>
          </p:cNvSpPr>
          <p:nvPr>
            <p:ph sz="half" idx="1"/>
          </p:nvPr>
        </p:nvSpPr>
        <p:spPr>
          <a:xfrm>
            <a:off x="457200" y="980023"/>
            <a:ext cx="5964865" cy="4899782"/>
          </a:xfrm>
        </p:spPr>
        <p:txBody>
          <a:bodyPr>
            <a:normAutofit/>
          </a:bodyPr>
          <a:lstStyle/>
          <a:p>
            <a:pPr marL="0" indent="0">
              <a:buNone/>
            </a:pPr>
            <a:r>
              <a:rPr lang="en-US" sz="2400" dirty="0">
                <a:solidFill>
                  <a:schemeClr val="tx2"/>
                </a:solidFill>
              </a:rPr>
              <a:t>The purpose of the Learner Characteristic Inventory (LCI) is to describe the characteristics of students who participate in the Alternate Assessment and Wyoming Extended Standards. The LCI is completed by the IEP team, and the online questionnaire must be completed by ALT-TAs for each student before administering the WY-ALT Assessment to them. </a:t>
            </a:r>
            <a:endParaRPr lang="en-US" dirty="0">
              <a:solidFill>
                <a:schemeClr val="tx2"/>
              </a:solidFill>
            </a:endParaRPr>
          </a:p>
        </p:txBody>
      </p:sp>
      <p:sp>
        <p:nvSpPr>
          <p:cNvPr id="3" name="Slide Number Placeholder 2">
            <a:extLst>
              <a:ext uri="{FF2B5EF4-FFF2-40B4-BE49-F238E27FC236}">
                <a16:creationId xmlns:a16="http://schemas.microsoft.com/office/drawing/2014/main" id="{F7C52C40-DFE5-401C-A98D-DA2E52C55BD6}"/>
              </a:ext>
            </a:extLst>
          </p:cNvPr>
          <p:cNvSpPr>
            <a:spLocks noGrp="1"/>
          </p:cNvSpPr>
          <p:nvPr>
            <p:ph type="sldNum" sz="quarter" idx="17"/>
          </p:nvPr>
        </p:nvSpPr>
        <p:spPr>
          <a:xfrm>
            <a:off x="11442432" y="6444777"/>
            <a:ext cx="706657" cy="278820"/>
          </a:xfrm>
        </p:spPr>
        <p:txBody>
          <a:bodyPr anchor="ctr">
            <a:normAutofit/>
          </a:bodyPr>
          <a:lstStyle/>
          <a:p>
            <a:pPr>
              <a:spcAft>
                <a:spcPts val="600"/>
              </a:spcAft>
            </a:pPr>
            <a:fld id="{58AE716E-68DD-2249-A7FA-8AEF0B14DF81}" type="slidenum">
              <a:rPr lang="en-US" smtClean="0"/>
              <a:pPr>
                <a:spcAft>
                  <a:spcPts val="600"/>
                </a:spcAft>
              </a:pPr>
              <a:t>29</a:t>
            </a:fld>
            <a:endParaRPr lang="en-US"/>
          </a:p>
        </p:txBody>
      </p:sp>
      <p:sp>
        <p:nvSpPr>
          <p:cNvPr id="5" name="Title 4">
            <a:extLst>
              <a:ext uri="{FF2B5EF4-FFF2-40B4-BE49-F238E27FC236}">
                <a16:creationId xmlns:a16="http://schemas.microsoft.com/office/drawing/2014/main" id="{728FC4F3-F487-4CB0-900C-40F29115D333}"/>
              </a:ext>
            </a:extLst>
          </p:cNvPr>
          <p:cNvSpPr>
            <a:spLocks noGrp="1"/>
          </p:cNvSpPr>
          <p:nvPr>
            <p:ph type="title"/>
          </p:nvPr>
        </p:nvSpPr>
        <p:spPr>
          <a:xfrm>
            <a:off x="426230" y="65597"/>
            <a:ext cx="11369529" cy="518012"/>
          </a:xfrm>
        </p:spPr>
        <p:txBody>
          <a:bodyPr anchor="b">
            <a:noAutofit/>
          </a:bodyPr>
          <a:lstStyle/>
          <a:p>
            <a:r>
              <a:rPr lang="en-US" sz="3600" dirty="0"/>
              <a:t>How is the WY-ALT Administered? (cont.)</a:t>
            </a:r>
          </a:p>
        </p:txBody>
      </p:sp>
      <p:pic>
        <p:nvPicPr>
          <p:cNvPr id="7" name="Picture 6">
            <a:extLst>
              <a:ext uri="{FF2B5EF4-FFF2-40B4-BE49-F238E27FC236}">
                <a16:creationId xmlns:a16="http://schemas.microsoft.com/office/drawing/2014/main" id="{D2D2005F-CD57-45C2-AA89-2F7BDB7876BF}"/>
              </a:ext>
            </a:extLst>
          </p:cNvPr>
          <p:cNvPicPr>
            <a:picLocks noChangeAspect="1"/>
          </p:cNvPicPr>
          <p:nvPr/>
        </p:nvPicPr>
        <p:blipFill>
          <a:blip r:embed="rId3"/>
          <a:stretch>
            <a:fillRect/>
          </a:stretch>
        </p:blipFill>
        <p:spPr>
          <a:xfrm>
            <a:off x="6676820" y="980023"/>
            <a:ext cx="5275783" cy="4220627"/>
          </a:xfrm>
          <a:prstGeom prst="rect">
            <a:avLst/>
          </a:prstGeom>
        </p:spPr>
      </p:pic>
    </p:spTree>
    <p:extLst>
      <p:ext uri="{BB962C8B-B14F-4D97-AF65-F5344CB8AC3E}">
        <p14:creationId xmlns:p14="http://schemas.microsoft.com/office/powerpoint/2010/main" val="8462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1440"/>
            <a:ext cx="11016200" cy="548640"/>
          </a:xfrm>
        </p:spPr>
        <p:txBody>
          <a:bodyPr>
            <a:normAutofit/>
          </a:bodyPr>
          <a:lstStyle/>
          <a:p>
            <a:r>
              <a:rPr lang="en-US" sz="3600" dirty="0"/>
              <a:t>Training Objectives</a:t>
            </a:r>
          </a:p>
        </p:txBody>
      </p:sp>
      <p:sp>
        <p:nvSpPr>
          <p:cNvPr id="6" name="Content Placeholder 5"/>
          <p:cNvSpPr>
            <a:spLocks noGrp="1"/>
          </p:cNvSpPr>
          <p:nvPr>
            <p:ph idx="1"/>
          </p:nvPr>
        </p:nvSpPr>
        <p:spPr>
          <a:xfrm>
            <a:off x="457200" y="1032192"/>
            <a:ext cx="11206326" cy="4510110"/>
          </a:xfrm>
        </p:spPr>
        <p:txBody>
          <a:bodyPr>
            <a:noAutofit/>
          </a:bodyPr>
          <a:lstStyle/>
          <a:p>
            <a:r>
              <a:rPr lang="en-US" sz="2400" dirty="0"/>
              <a:t>Know what you must do to prepare for the WY-ALT administration;</a:t>
            </a:r>
          </a:p>
          <a:p>
            <a:r>
              <a:rPr lang="en-US" altLang="en-US" sz="2400" dirty="0"/>
              <a:t>Be familiar with the testing online systems; and</a:t>
            </a:r>
          </a:p>
          <a:p>
            <a:r>
              <a:rPr lang="en-US" altLang="en-US" sz="2400" dirty="0"/>
              <a:t>Understand what is allowed and not allowed during administration.</a:t>
            </a:r>
          </a:p>
        </p:txBody>
      </p:sp>
      <p:sp>
        <p:nvSpPr>
          <p:cNvPr id="7" name="Slide Number Placeholder 3">
            <a:extLst>
              <a:ext uri="{FF2B5EF4-FFF2-40B4-BE49-F238E27FC236}">
                <a16:creationId xmlns:a16="http://schemas.microsoft.com/office/drawing/2014/main" id="{A2965098-60C7-4562-A482-CCDB09143705}"/>
              </a:ext>
            </a:extLst>
          </p:cNvPr>
          <p:cNvSpPr>
            <a:spLocks noGrp="1"/>
          </p:cNvSpPr>
          <p:nvPr>
            <p:ph type="sldNum" sz="quarter" idx="10"/>
          </p:nvPr>
        </p:nvSpPr>
        <p:spPr>
          <a:xfrm>
            <a:off x="11442432" y="6444777"/>
            <a:ext cx="706657" cy="278820"/>
          </a:xfrm>
        </p:spPr>
        <p:txBody>
          <a:bodyPr/>
          <a:lstStyle/>
          <a:p>
            <a:pPr algn="r"/>
            <a:fld id="{F3477EC8-074D-41C4-94AE-E9EA7CEEA348}" type="slidenum">
              <a:rPr lang="en-US" smtClean="0"/>
              <a:pPr algn="r"/>
              <a:t>3</a:t>
            </a:fld>
            <a:endParaRPr lang="en-US" dirty="0"/>
          </a:p>
        </p:txBody>
      </p:sp>
    </p:spTree>
    <p:extLst>
      <p:ext uri="{BB962C8B-B14F-4D97-AF65-F5344CB8AC3E}">
        <p14:creationId xmlns:p14="http://schemas.microsoft.com/office/powerpoint/2010/main" val="3702318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9211"/>
            <a:ext cx="10966265" cy="4739578"/>
          </a:xfrm>
        </p:spPr>
        <p:txBody>
          <a:bodyPr>
            <a:normAutofit/>
          </a:bodyPr>
          <a:lstStyle/>
          <a:p>
            <a:r>
              <a:rPr lang="en-US" sz="2400" dirty="0">
                <a:solidFill>
                  <a:schemeClr val="tx2">
                    <a:lumMod val="95000"/>
                    <a:lumOff val="5000"/>
                  </a:schemeClr>
                </a:solidFill>
              </a:rPr>
              <a:t>The student will take the WY-ALT Assessment using a computer </a:t>
            </a:r>
            <a:r>
              <a:rPr lang="en-US" sz="2400" dirty="0">
                <a:solidFill>
                  <a:schemeClr val="tx2"/>
                </a:solidFill>
              </a:rPr>
              <a:t>or</a:t>
            </a:r>
            <a:r>
              <a:rPr lang="en-US" sz="2400" dirty="0">
                <a:solidFill>
                  <a:schemeClr val="tx2">
                    <a:lumMod val="95000"/>
                    <a:lumOff val="5000"/>
                  </a:schemeClr>
                </a:solidFill>
              </a:rPr>
              <a:t> tablet with the Secure Browser installed.</a:t>
            </a:r>
          </a:p>
          <a:p>
            <a:pPr lvl="1"/>
            <a:r>
              <a:rPr lang="en-US" sz="2400" dirty="0">
                <a:solidFill>
                  <a:schemeClr val="tx2">
                    <a:lumMod val="95000"/>
                    <a:lumOff val="5000"/>
                  </a:schemeClr>
                </a:solidFill>
              </a:rPr>
              <a:t>The Technology Coordinator is responsible for ensuring that the Secure Browser has been downloaded and correctly installed on all testing devices before testing begins.</a:t>
            </a:r>
          </a:p>
          <a:p>
            <a:pPr marL="0" indent="0">
              <a:buNone/>
            </a:pPr>
            <a:endParaRPr lang="en-US" dirty="0"/>
          </a:p>
        </p:txBody>
      </p:sp>
      <p:sp>
        <p:nvSpPr>
          <p:cNvPr id="3" name="Title 2"/>
          <p:cNvSpPr>
            <a:spLocks noGrp="1"/>
          </p:cNvSpPr>
          <p:nvPr>
            <p:ph type="title"/>
          </p:nvPr>
        </p:nvSpPr>
        <p:spPr>
          <a:xfrm>
            <a:off x="457200" y="91440"/>
            <a:ext cx="11016200" cy="548640"/>
          </a:xfrm>
        </p:spPr>
        <p:txBody>
          <a:bodyPr>
            <a:normAutofit/>
          </a:bodyPr>
          <a:lstStyle/>
          <a:p>
            <a:r>
              <a:rPr lang="en-US" sz="3600" dirty="0"/>
              <a:t>How is the WY-ALT Administered? (cont.)</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30</a:t>
            </a:fld>
            <a:endParaRPr lang="en-US" dirty="0"/>
          </a:p>
        </p:txBody>
      </p:sp>
    </p:spTree>
    <p:extLst>
      <p:ext uri="{BB962C8B-B14F-4D97-AF65-F5344CB8AC3E}">
        <p14:creationId xmlns:p14="http://schemas.microsoft.com/office/powerpoint/2010/main" val="2370665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58AE716E-68DD-2249-A7FA-8AEF0B14DF81}" type="slidenum">
              <a:rPr lang="en-US" smtClean="0"/>
              <a:pPr/>
              <a:t>31</a:t>
            </a:fld>
            <a:endParaRPr lang="en-US" dirty="0"/>
          </a:p>
        </p:txBody>
      </p:sp>
      <p:sp>
        <p:nvSpPr>
          <p:cNvPr id="5" name="Title 4"/>
          <p:cNvSpPr>
            <a:spLocks noGrp="1"/>
          </p:cNvSpPr>
          <p:nvPr>
            <p:ph type="title"/>
          </p:nvPr>
        </p:nvSpPr>
        <p:spPr/>
        <p:txBody>
          <a:bodyPr>
            <a:noAutofit/>
          </a:bodyPr>
          <a:lstStyle/>
          <a:p>
            <a:r>
              <a:rPr lang="en-US" sz="3600" dirty="0"/>
              <a:t>Secure Browser</a:t>
            </a:r>
          </a:p>
        </p:txBody>
      </p:sp>
      <p:pic>
        <p:nvPicPr>
          <p:cNvPr id="4" name="Picture 3">
            <a:extLst>
              <a:ext uri="{FF2B5EF4-FFF2-40B4-BE49-F238E27FC236}">
                <a16:creationId xmlns:a16="http://schemas.microsoft.com/office/drawing/2014/main" id="{8C4ECFAA-3FF3-4DDF-BF1E-AC3947321E15}"/>
              </a:ext>
            </a:extLst>
          </p:cNvPr>
          <p:cNvPicPr>
            <a:picLocks noChangeAspect="1"/>
          </p:cNvPicPr>
          <p:nvPr/>
        </p:nvPicPr>
        <p:blipFill>
          <a:blip r:embed="rId3"/>
          <a:stretch>
            <a:fillRect/>
          </a:stretch>
        </p:blipFill>
        <p:spPr>
          <a:xfrm>
            <a:off x="4104075" y="884235"/>
            <a:ext cx="3555074" cy="5237848"/>
          </a:xfrm>
          <a:prstGeom prst="rect">
            <a:avLst/>
          </a:prstGeom>
          <a:effectLst>
            <a:outerShdw blurRad="63500" sx="102000" sy="102000" algn="ctr" rotWithShape="0">
              <a:prstClr val="black">
                <a:alpha val="40000"/>
              </a:prstClr>
            </a:outerShdw>
          </a:effectLst>
        </p:spPr>
      </p:pic>
      <p:sp>
        <p:nvSpPr>
          <p:cNvPr id="8" name="Arrow: Right 7">
            <a:extLst>
              <a:ext uri="{FF2B5EF4-FFF2-40B4-BE49-F238E27FC236}">
                <a16:creationId xmlns:a16="http://schemas.microsoft.com/office/drawing/2014/main" id="{93A3C2A7-0E9F-4862-8A46-0C8A6DFC4D46}"/>
              </a:ext>
            </a:extLst>
          </p:cNvPr>
          <p:cNvSpPr/>
          <p:nvPr/>
        </p:nvSpPr>
        <p:spPr>
          <a:xfrm>
            <a:off x="2961314" y="5360565"/>
            <a:ext cx="989901" cy="369116"/>
          </a:xfrm>
          <a:prstGeom prst="right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377215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9211"/>
            <a:ext cx="10966265" cy="4739578"/>
          </a:xfrm>
        </p:spPr>
        <p:txBody>
          <a:bodyPr>
            <a:normAutofit/>
          </a:bodyPr>
          <a:lstStyle/>
          <a:p>
            <a:r>
              <a:rPr lang="en-US" sz="2400" dirty="0">
                <a:solidFill>
                  <a:schemeClr val="tx2">
                    <a:lumMod val="95000"/>
                    <a:lumOff val="5000"/>
                  </a:schemeClr>
                </a:solidFill>
              </a:rPr>
              <a:t>The </a:t>
            </a:r>
            <a:r>
              <a:rPr lang="en-US" sz="2400" dirty="0">
                <a:solidFill>
                  <a:schemeClr val="tx2"/>
                </a:solidFill>
              </a:rPr>
              <a:t>ALT-TA</a:t>
            </a:r>
            <a:r>
              <a:rPr lang="en-US" sz="2400" dirty="0">
                <a:solidFill>
                  <a:schemeClr val="tx2">
                    <a:lumMod val="95000"/>
                    <a:lumOff val="5000"/>
                  </a:schemeClr>
                </a:solidFill>
              </a:rPr>
              <a:t> will use a second computer to start and monitor the test session via the TA Interface.</a:t>
            </a:r>
          </a:p>
          <a:p>
            <a:pPr lvl="1"/>
            <a:r>
              <a:rPr lang="en-US" sz="2400" dirty="0">
                <a:solidFill>
                  <a:schemeClr val="tx2">
                    <a:lumMod val="95000"/>
                    <a:lumOff val="5000"/>
                  </a:schemeClr>
                </a:solidFill>
              </a:rPr>
              <a:t>Throughout test sign-in and administration, </a:t>
            </a:r>
            <a:r>
              <a:rPr lang="en-US" sz="2400" dirty="0">
                <a:solidFill>
                  <a:schemeClr val="tx2"/>
                </a:solidFill>
              </a:rPr>
              <a:t>ALT-</a:t>
            </a:r>
            <a:r>
              <a:rPr lang="en-US" sz="2400" dirty="0">
                <a:solidFill>
                  <a:schemeClr val="tx2">
                    <a:lumMod val="95000"/>
                    <a:lumOff val="5000"/>
                  </a:schemeClr>
                </a:solidFill>
              </a:rPr>
              <a:t>TAs may support students in navigating throughout the assessment.</a:t>
            </a:r>
          </a:p>
          <a:p>
            <a:endParaRPr lang="en-US" dirty="0"/>
          </a:p>
        </p:txBody>
      </p:sp>
      <p:sp>
        <p:nvSpPr>
          <p:cNvPr id="3" name="Title 2"/>
          <p:cNvSpPr>
            <a:spLocks noGrp="1"/>
          </p:cNvSpPr>
          <p:nvPr>
            <p:ph type="title"/>
          </p:nvPr>
        </p:nvSpPr>
        <p:spPr>
          <a:xfrm>
            <a:off x="457200" y="91440"/>
            <a:ext cx="11016200" cy="548640"/>
          </a:xfrm>
        </p:spPr>
        <p:txBody>
          <a:bodyPr>
            <a:normAutofit/>
          </a:bodyPr>
          <a:lstStyle/>
          <a:p>
            <a:r>
              <a:rPr lang="en-US" sz="3600" dirty="0"/>
              <a:t>How is the WY-ALT Administered? (cont.)</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32</a:t>
            </a:fld>
            <a:endParaRPr lang="en-US" dirty="0"/>
          </a:p>
        </p:txBody>
      </p:sp>
    </p:spTree>
    <p:extLst>
      <p:ext uri="{BB962C8B-B14F-4D97-AF65-F5344CB8AC3E}">
        <p14:creationId xmlns:p14="http://schemas.microsoft.com/office/powerpoint/2010/main" val="2601221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58AE716E-68DD-2249-A7FA-8AEF0B14DF81}" type="slidenum">
              <a:rPr lang="en-US" smtClean="0"/>
              <a:pPr/>
              <a:t>33</a:t>
            </a:fld>
            <a:endParaRPr lang="en-US" dirty="0"/>
          </a:p>
        </p:txBody>
      </p:sp>
      <p:sp>
        <p:nvSpPr>
          <p:cNvPr id="5" name="Title 4"/>
          <p:cNvSpPr>
            <a:spLocks noGrp="1"/>
          </p:cNvSpPr>
          <p:nvPr>
            <p:ph type="title"/>
          </p:nvPr>
        </p:nvSpPr>
        <p:spPr/>
        <p:txBody>
          <a:bodyPr>
            <a:noAutofit/>
          </a:bodyPr>
          <a:lstStyle/>
          <a:p>
            <a:r>
              <a:rPr lang="en-US" sz="3600" dirty="0"/>
              <a:t>TA Interface</a:t>
            </a:r>
          </a:p>
        </p:txBody>
      </p:sp>
      <p:pic>
        <p:nvPicPr>
          <p:cNvPr id="4" name="Picture 3">
            <a:extLst>
              <a:ext uri="{FF2B5EF4-FFF2-40B4-BE49-F238E27FC236}">
                <a16:creationId xmlns:a16="http://schemas.microsoft.com/office/drawing/2014/main" id="{F3987ACB-4B78-4D1C-B6FD-6476F2DAC667}"/>
              </a:ext>
            </a:extLst>
          </p:cNvPr>
          <p:cNvPicPr>
            <a:picLocks noChangeAspect="1"/>
          </p:cNvPicPr>
          <p:nvPr/>
        </p:nvPicPr>
        <p:blipFill>
          <a:blip r:embed="rId3"/>
          <a:stretch>
            <a:fillRect/>
          </a:stretch>
        </p:blipFill>
        <p:spPr>
          <a:xfrm>
            <a:off x="3930168" y="911731"/>
            <a:ext cx="4331663" cy="5034537"/>
          </a:xfrm>
          <a:prstGeom prst="rect">
            <a:avLst/>
          </a:prstGeom>
        </p:spPr>
      </p:pic>
      <p:sp>
        <p:nvSpPr>
          <p:cNvPr id="7" name="Arrow: Up 6">
            <a:extLst>
              <a:ext uri="{FF2B5EF4-FFF2-40B4-BE49-F238E27FC236}">
                <a16:creationId xmlns:a16="http://schemas.microsoft.com/office/drawing/2014/main" id="{C35AF934-0250-4ED6-B0D0-377F39255B20}"/>
              </a:ext>
            </a:extLst>
          </p:cNvPr>
          <p:cNvSpPr/>
          <p:nvPr/>
        </p:nvSpPr>
        <p:spPr>
          <a:xfrm>
            <a:off x="5903052" y="5093647"/>
            <a:ext cx="385893" cy="671117"/>
          </a:xfrm>
          <a:prstGeom prst="up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247588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58AE716E-68DD-2249-A7FA-8AEF0B14DF81}" type="slidenum">
              <a:rPr lang="en-US" smtClean="0"/>
              <a:pPr/>
              <a:t>34</a:t>
            </a:fld>
            <a:endParaRPr lang="en-US" dirty="0"/>
          </a:p>
        </p:txBody>
      </p:sp>
      <p:sp>
        <p:nvSpPr>
          <p:cNvPr id="5" name="Title 4"/>
          <p:cNvSpPr>
            <a:spLocks noGrp="1"/>
          </p:cNvSpPr>
          <p:nvPr>
            <p:ph type="title"/>
          </p:nvPr>
        </p:nvSpPr>
        <p:spPr/>
        <p:txBody>
          <a:bodyPr>
            <a:noAutofit/>
          </a:bodyPr>
          <a:lstStyle/>
          <a:p>
            <a:r>
              <a:rPr lang="en-US" sz="3600" dirty="0"/>
              <a:t>Sign-In (Student Interface)</a:t>
            </a:r>
          </a:p>
        </p:txBody>
      </p:sp>
      <p:grpSp>
        <p:nvGrpSpPr>
          <p:cNvPr id="6" name="Group 5"/>
          <p:cNvGrpSpPr/>
          <p:nvPr/>
        </p:nvGrpSpPr>
        <p:grpSpPr>
          <a:xfrm>
            <a:off x="2133600" y="1447991"/>
            <a:ext cx="3581400" cy="3733800"/>
            <a:chOff x="1871679" y="1600200"/>
            <a:chExt cx="3492893" cy="3960929"/>
          </a:xfrm>
          <a:effectLst>
            <a:outerShdw blurRad="63500" sx="102000" sy="102000" algn="ctr" rotWithShape="0">
              <a:prstClr val="black">
                <a:alpha val="40000"/>
              </a:prstClr>
            </a:outerShdw>
          </a:effectLst>
        </p:grpSpPr>
        <p:pic>
          <p:nvPicPr>
            <p:cNvPr id="7" name="Picture 6"/>
            <p:cNvPicPr>
              <a:picLocks noChangeAspect="1"/>
            </p:cNvPicPr>
            <p:nvPr/>
          </p:nvPicPr>
          <p:blipFill rotWithShape="1">
            <a:blip r:embed="rId3"/>
            <a:srcRect t="22282" b="44837"/>
            <a:stretch/>
          </p:blipFill>
          <p:spPr>
            <a:xfrm>
              <a:off x="1871680" y="1600200"/>
              <a:ext cx="3492892" cy="1898256"/>
            </a:xfrm>
            <a:prstGeom prst="rect">
              <a:avLst/>
            </a:prstGeom>
          </p:spPr>
        </p:pic>
        <p:pic>
          <p:nvPicPr>
            <p:cNvPr id="8" name="Picture 7"/>
            <p:cNvPicPr>
              <a:picLocks noChangeAspect="1"/>
            </p:cNvPicPr>
            <p:nvPr/>
          </p:nvPicPr>
          <p:blipFill rotWithShape="1">
            <a:blip r:embed="rId3"/>
            <a:srcRect t="65708"/>
            <a:stretch/>
          </p:blipFill>
          <p:spPr>
            <a:xfrm>
              <a:off x="1871679" y="3581400"/>
              <a:ext cx="3492892" cy="1979729"/>
            </a:xfrm>
            <a:prstGeom prst="rect">
              <a:avLst/>
            </a:prstGeom>
          </p:spPr>
        </p:pic>
        <p:pic>
          <p:nvPicPr>
            <p:cNvPr id="9" name="Picture 8"/>
            <p:cNvPicPr>
              <a:picLocks noChangeAspect="1"/>
            </p:cNvPicPr>
            <p:nvPr/>
          </p:nvPicPr>
          <p:blipFill>
            <a:blip r:embed="rId4"/>
            <a:stretch>
              <a:fillRect/>
            </a:stretch>
          </p:blipFill>
          <p:spPr>
            <a:xfrm>
              <a:off x="2667000" y="4267200"/>
              <a:ext cx="485775" cy="171450"/>
            </a:xfrm>
            <a:prstGeom prst="rect">
              <a:avLst/>
            </a:prstGeom>
          </p:spPr>
        </p:pic>
        <p:pic>
          <p:nvPicPr>
            <p:cNvPr id="10" name="Picture 9"/>
            <p:cNvPicPr>
              <a:picLocks noChangeAspect="1"/>
            </p:cNvPicPr>
            <p:nvPr/>
          </p:nvPicPr>
          <p:blipFill>
            <a:blip r:embed="rId5"/>
            <a:stretch>
              <a:fillRect/>
            </a:stretch>
          </p:blipFill>
          <p:spPr>
            <a:xfrm>
              <a:off x="2257425" y="5229769"/>
              <a:ext cx="485775" cy="180431"/>
            </a:xfrm>
            <a:prstGeom prst="rect">
              <a:avLst/>
            </a:prstGeom>
          </p:spPr>
        </p:pic>
        <p:pic>
          <p:nvPicPr>
            <p:cNvPr id="11" name="Picture 10"/>
            <p:cNvPicPr>
              <a:picLocks noChangeAspect="1"/>
            </p:cNvPicPr>
            <p:nvPr/>
          </p:nvPicPr>
          <p:blipFill>
            <a:blip r:embed="rId5"/>
            <a:stretch>
              <a:fillRect/>
            </a:stretch>
          </p:blipFill>
          <p:spPr>
            <a:xfrm>
              <a:off x="2682620" y="5272359"/>
              <a:ext cx="485775" cy="180431"/>
            </a:xfrm>
            <a:prstGeom prst="rect">
              <a:avLst/>
            </a:prstGeom>
          </p:spPr>
        </p:pic>
      </p:grpSp>
      <p:pic>
        <p:nvPicPr>
          <p:cNvPr id="12" name="Picture 11"/>
          <p:cNvPicPr>
            <a:picLocks noChangeAspect="1"/>
          </p:cNvPicPr>
          <p:nvPr/>
        </p:nvPicPr>
        <p:blipFill>
          <a:blip r:embed="rId6"/>
          <a:stretch>
            <a:fillRect/>
          </a:stretch>
        </p:blipFill>
        <p:spPr>
          <a:xfrm>
            <a:off x="6663267" y="2819591"/>
            <a:ext cx="3185596" cy="990599"/>
          </a:xfrm>
          <a:prstGeom prst="rect">
            <a:avLst/>
          </a:prstGeom>
        </p:spPr>
      </p:pic>
    </p:spTree>
    <p:extLst>
      <p:ext uri="{BB962C8B-B14F-4D97-AF65-F5344CB8AC3E}">
        <p14:creationId xmlns:p14="http://schemas.microsoft.com/office/powerpoint/2010/main" val="2541045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58AE716E-68DD-2249-A7FA-8AEF0B14DF81}" type="slidenum">
              <a:rPr lang="en-US" smtClean="0"/>
              <a:pPr/>
              <a:t>35</a:t>
            </a:fld>
            <a:endParaRPr lang="en-US" dirty="0"/>
          </a:p>
        </p:txBody>
      </p:sp>
      <p:sp>
        <p:nvSpPr>
          <p:cNvPr id="5" name="Title 4"/>
          <p:cNvSpPr>
            <a:spLocks noGrp="1"/>
          </p:cNvSpPr>
          <p:nvPr>
            <p:ph type="title"/>
          </p:nvPr>
        </p:nvSpPr>
        <p:spPr/>
        <p:txBody>
          <a:bodyPr>
            <a:noAutofit/>
          </a:bodyPr>
          <a:lstStyle/>
          <a:p>
            <a:r>
              <a:rPr lang="en-US" sz="3600" dirty="0"/>
              <a:t>Student Look Up Tool</a:t>
            </a:r>
          </a:p>
        </p:txBody>
      </p:sp>
      <p:grpSp>
        <p:nvGrpSpPr>
          <p:cNvPr id="6" name="Group 5"/>
          <p:cNvGrpSpPr/>
          <p:nvPr/>
        </p:nvGrpSpPr>
        <p:grpSpPr>
          <a:xfrm>
            <a:off x="2529592" y="2527262"/>
            <a:ext cx="7556516" cy="2026266"/>
            <a:chOff x="838199" y="1906856"/>
            <a:chExt cx="7162801" cy="1672688"/>
          </a:xfrm>
          <a:effectLst>
            <a:outerShdw blurRad="63500" sx="102000" sy="102000" algn="ctr" rotWithShape="0">
              <a:prstClr val="black">
                <a:alpha val="40000"/>
              </a:prstClr>
            </a:outerShdw>
          </a:effectLst>
        </p:grpSpPr>
        <p:pic>
          <p:nvPicPr>
            <p:cNvPr id="7" name="Picture 6"/>
            <p:cNvPicPr/>
            <p:nvPr/>
          </p:nvPicPr>
          <p:blipFill>
            <a:blip r:embed="rId3">
              <a:extLst>
                <a:ext uri="{28A0092B-C50C-407E-A947-70E740481C1C}">
                  <a14:useLocalDpi xmlns:a14="http://schemas.microsoft.com/office/drawing/2010/main" val="0"/>
                </a:ext>
              </a:extLst>
            </a:blip>
            <a:srcRect/>
            <a:stretch/>
          </p:blipFill>
          <p:spPr>
            <a:xfrm>
              <a:off x="838200" y="1906856"/>
              <a:ext cx="7162800" cy="1672688"/>
            </a:xfrm>
            <a:prstGeom prst="rect">
              <a:avLst/>
            </a:prstGeom>
            <a:ln>
              <a:solidFill>
                <a:schemeClr val="bg1">
                  <a:lumMod val="75000"/>
                </a:schemeClr>
              </a:solidFill>
            </a:ln>
          </p:spPr>
        </p:pic>
        <p:sp>
          <p:nvSpPr>
            <p:cNvPr id="9" name="TextBox 8"/>
            <p:cNvSpPr txBox="1"/>
            <p:nvPr/>
          </p:nvSpPr>
          <p:spPr>
            <a:xfrm>
              <a:off x="2843661" y="2467487"/>
              <a:ext cx="3103417" cy="275713"/>
            </a:xfrm>
            <a:prstGeom prst="rect">
              <a:avLst/>
            </a:prstGeom>
            <a:solidFill>
              <a:schemeClr val="tx2">
                <a:lumMod val="65000"/>
                <a:lumOff val="35000"/>
              </a:schemeClr>
            </a:solidFill>
            <a:ln>
              <a:noFill/>
            </a:ln>
          </p:spPr>
          <p:txBody>
            <a:bodyPr wrap="square" rtlCol="0">
              <a:spAutoFit/>
            </a:bodyPr>
            <a:lstStyle/>
            <a:p>
              <a:r>
                <a:rPr lang="en-US" sz="1200" u="sng" dirty="0">
                  <a:solidFill>
                    <a:schemeClr val="bg1"/>
                  </a:solidFill>
                </a:rPr>
                <a:t>Operational</a:t>
              </a:r>
              <a:r>
                <a:rPr lang="en-US" sz="1200" dirty="0">
                  <a:solidFill>
                    <a:schemeClr val="bg1"/>
                  </a:solidFill>
                </a:rPr>
                <a:t> Session ID</a:t>
              </a:r>
            </a:p>
          </p:txBody>
        </p:sp>
        <p:sp>
          <p:nvSpPr>
            <p:cNvPr id="10" name="Rectangle 9"/>
            <p:cNvSpPr/>
            <p:nvPr/>
          </p:nvSpPr>
          <p:spPr>
            <a:xfrm>
              <a:off x="838199" y="1906856"/>
              <a:ext cx="1209317" cy="42762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8751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58AE716E-68DD-2249-A7FA-8AEF0B14DF81}" type="slidenum">
              <a:rPr lang="en-US" smtClean="0"/>
              <a:pPr/>
              <a:t>36</a:t>
            </a:fld>
            <a:endParaRPr lang="en-US" dirty="0"/>
          </a:p>
        </p:txBody>
      </p:sp>
      <p:sp>
        <p:nvSpPr>
          <p:cNvPr id="5" name="Title 4"/>
          <p:cNvSpPr>
            <a:spLocks noGrp="1"/>
          </p:cNvSpPr>
          <p:nvPr>
            <p:ph type="title"/>
          </p:nvPr>
        </p:nvSpPr>
        <p:spPr/>
        <p:txBody>
          <a:bodyPr>
            <a:noAutofit/>
          </a:bodyPr>
          <a:lstStyle/>
          <a:p>
            <a:r>
              <a:rPr lang="en-US" sz="3600" dirty="0"/>
              <a:t>Student Look Up Tool (cont.)</a:t>
            </a:r>
          </a:p>
        </p:txBody>
      </p:sp>
      <p:pic>
        <p:nvPicPr>
          <p:cNvPr id="4" name="Picture 3">
            <a:extLst>
              <a:ext uri="{FF2B5EF4-FFF2-40B4-BE49-F238E27FC236}">
                <a16:creationId xmlns:a16="http://schemas.microsoft.com/office/drawing/2014/main" id="{141A6788-888B-4C6D-9A8B-B720ECA172D2}"/>
              </a:ext>
            </a:extLst>
          </p:cNvPr>
          <p:cNvPicPr>
            <a:picLocks noChangeAspect="1"/>
          </p:cNvPicPr>
          <p:nvPr/>
        </p:nvPicPr>
        <p:blipFill>
          <a:blip r:embed="rId3"/>
          <a:stretch>
            <a:fillRect/>
          </a:stretch>
        </p:blipFill>
        <p:spPr>
          <a:xfrm>
            <a:off x="1083776" y="1329886"/>
            <a:ext cx="10024447" cy="419822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53610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58AE716E-68DD-2249-A7FA-8AEF0B14DF81}" type="slidenum">
              <a:rPr lang="en-US" smtClean="0"/>
              <a:pPr/>
              <a:t>37</a:t>
            </a:fld>
            <a:endParaRPr lang="en-US" dirty="0"/>
          </a:p>
        </p:txBody>
      </p:sp>
      <p:sp>
        <p:nvSpPr>
          <p:cNvPr id="5" name="Title 4"/>
          <p:cNvSpPr>
            <a:spLocks noGrp="1"/>
          </p:cNvSpPr>
          <p:nvPr>
            <p:ph type="title"/>
          </p:nvPr>
        </p:nvSpPr>
        <p:spPr/>
        <p:txBody>
          <a:bodyPr>
            <a:noAutofit/>
          </a:bodyPr>
          <a:lstStyle/>
          <a:p>
            <a:r>
              <a:rPr lang="en-US" sz="3600" dirty="0"/>
              <a:t>Student Look Up Tool (cont.)</a:t>
            </a:r>
          </a:p>
        </p:txBody>
      </p:sp>
      <p:pic>
        <p:nvPicPr>
          <p:cNvPr id="4" name="Picture 3">
            <a:extLst>
              <a:ext uri="{FF2B5EF4-FFF2-40B4-BE49-F238E27FC236}">
                <a16:creationId xmlns:a16="http://schemas.microsoft.com/office/drawing/2014/main" id="{3CD7CCC7-8E5A-4DE2-B841-A464289B6598}"/>
              </a:ext>
            </a:extLst>
          </p:cNvPr>
          <p:cNvPicPr>
            <a:picLocks noChangeAspect="1"/>
          </p:cNvPicPr>
          <p:nvPr/>
        </p:nvPicPr>
        <p:blipFill>
          <a:blip r:embed="rId3"/>
          <a:stretch>
            <a:fillRect/>
          </a:stretch>
        </p:blipFill>
        <p:spPr>
          <a:xfrm>
            <a:off x="1011373" y="1298172"/>
            <a:ext cx="10199241" cy="426165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773911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58AE716E-68DD-2249-A7FA-8AEF0B14DF81}" type="slidenum">
              <a:rPr lang="en-US" smtClean="0"/>
              <a:pPr/>
              <a:t>38</a:t>
            </a:fld>
            <a:endParaRPr lang="en-US" dirty="0"/>
          </a:p>
        </p:txBody>
      </p:sp>
      <p:sp>
        <p:nvSpPr>
          <p:cNvPr id="5" name="Title 4"/>
          <p:cNvSpPr>
            <a:spLocks noGrp="1"/>
          </p:cNvSpPr>
          <p:nvPr>
            <p:ph type="title"/>
          </p:nvPr>
        </p:nvSpPr>
        <p:spPr/>
        <p:txBody>
          <a:bodyPr>
            <a:noAutofit/>
          </a:bodyPr>
          <a:lstStyle/>
          <a:p>
            <a:r>
              <a:rPr lang="en-US" sz="3600" dirty="0"/>
              <a:t>Student Look Up Tool (cont.)</a:t>
            </a:r>
          </a:p>
        </p:txBody>
      </p:sp>
      <p:pic>
        <p:nvPicPr>
          <p:cNvPr id="4" name="Picture 3">
            <a:extLst>
              <a:ext uri="{FF2B5EF4-FFF2-40B4-BE49-F238E27FC236}">
                <a16:creationId xmlns:a16="http://schemas.microsoft.com/office/drawing/2014/main" id="{E1D09BFA-9179-432D-98D7-29E63B947DE9}"/>
              </a:ext>
            </a:extLst>
          </p:cNvPr>
          <p:cNvPicPr>
            <a:picLocks noChangeAspect="1"/>
          </p:cNvPicPr>
          <p:nvPr/>
        </p:nvPicPr>
        <p:blipFill>
          <a:blip r:embed="rId3"/>
          <a:stretch>
            <a:fillRect/>
          </a:stretch>
        </p:blipFill>
        <p:spPr>
          <a:xfrm>
            <a:off x="929640" y="1343620"/>
            <a:ext cx="10332720" cy="41707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60147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58AE716E-68DD-2249-A7FA-8AEF0B14DF81}" type="slidenum">
              <a:rPr lang="en-US" smtClean="0"/>
              <a:pPr/>
              <a:t>39</a:t>
            </a:fld>
            <a:endParaRPr lang="en-US" dirty="0"/>
          </a:p>
        </p:txBody>
      </p:sp>
      <p:sp>
        <p:nvSpPr>
          <p:cNvPr id="5" name="Title 4"/>
          <p:cNvSpPr>
            <a:spLocks noGrp="1"/>
          </p:cNvSpPr>
          <p:nvPr>
            <p:ph type="title"/>
          </p:nvPr>
        </p:nvSpPr>
        <p:spPr/>
        <p:txBody>
          <a:bodyPr>
            <a:noAutofit/>
          </a:bodyPr>
          <a:lstStyle/>
          <a:p>
            <a:r>
              <a:rPr lang="en-US" sz="3600" dirty="0"/>
              <a:t>Student Look Up Tool (cont.)</a:t>
            </a:r>
          </a:p>
        </p:txBody>
      </p:sp>
      <p:pic>
        <p:nvPicPr>
          <p:cNvPr id="4" name="Picture 3">
            <a:extLst>
              <a:ext uri="{FF2B5EF4-FFF2-40B4-BE49-F238E27FC236}">
                <a16:creationId xmlns:a16="http://schemas.microsoft.com/office/drawing/2014/main" id="{D1C2C511-4D59-4BE5-BE98-CDE47C0EB331}"/>
              </a:ext>
            </a:extLst>
          </p:cNvPr>
          <p:cNvPicPr>
            <a:picLocks noChangeAspect="1"/>
          </p:cNvPicPr>
          <p:nvPr/>
        </p:nvPicPr>
        <p:blipFill>
          <a:blip r:embed="rId3"/>
          <a:stretch>
            <a:fillRect/>
          </a:stretch>
        </p:blipFill>
        <p:spPr>
          <a:xfrm>
            <a:off x="898914" y="1330594"/>
            <a:ext cx="10424160" cy="419681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04783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226C5-AFE2-4F47-B3A0-F0155096D0FC}"/>
              </a:ext>
            </a:extLst>
          </p:cNvPr>
          <p:cNvSpPr>
            <a:spLocks noGrp="1"/>
          </p:cNvSpPr>
          <p:nvPr>
            <p:ph type="title"/>
          </p:nvPr>
        </p:nvSpPr>
        <p:spPr>
          <a:xfrm>
            <a:off x="1674664" y="2854218"/>
            <a:ext cx="8842671" cy="1149563"/>
          </a:xfrm>
        </p:spPr>
        <p:txBody>
          <a:bodyPr>
            <a:normAutofit fontScale="90000"/>
          </a:bodyPr>
          <a:lstStyle/>
          <a:p>
            <a:r>
              <a:rPr lang="en-US" sz="4000" dirty="0"/>
              <a:t>Important Information for Spring 2023 </a:t>
            </a:r>
            <a:br>
              <a:rPr lang="en-US" sz="4000" dirty="0"/>
            </a:br>
            <a:r>
              <a:rPr lang="en-US" sz="4000" dirty="0"/>
              <a:t>WY-ALT Assessments</a:t>
            </a:r>
            <a:endParaRPr lang="en-US" dirty="0"/>
          </a:p>
        </p:txBody>
      </p:sp>
    </p:spTree>
    <p:extLst>
      <p:ext uri="{BB962C8B-B14F-4D97-AF65-F5344CB8AC3E}">
        <p14:creationId xmlns:p14="http://schemas.microsoft.com/office/powerpoint/2010/main" val="1441588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58AE716E-68DD-2249-A7FA-8AEF0B14DF81}" type="slidenum">
              <a:rPr lang="en-US" smtClean="0"/>
              <a:pPr/>
              <a:t>40</a:t>
            </a:fld>
            <a:endParaRPr lang="en-US" dirty="0"/>
          </a:p>
        </p:txBody>
      </p:sp>
      <p:sp>
        <p:nvSpPr>
          <p:cNvPr id="5" name="Title 4"/>
          <p:cNvSpPr>
            <a:spLocks noGrp="1"/>
          </p:cNvSpPr>
          <p:nvPr>
            <p:ph type="title"/>
          </p:nvPr>
        </p:nvSpPr>
        <p:spPr/>
        <p:txBody>
          <a:bodyPr>
            <a:noAutofit/>
          </a:bodyPr>
          <a:lstStyle/>
          <a:p>
            <a:r>
              <a:rPr lang="en-US" sz="3600" dirty="0"/>
              <a:t>Sign-In (Student Interface)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p:blipFill>
        <p:spPr>
          <a:xfrm>
            <a:off x="2287809" y="1952731"/>
            <a:ext cx="7677342" cy="281372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39130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58AE716E-68DD-2249-A7FA-8AEF0B14DF81}" type="slidenum">
              <a:rPr lang="en-US" smtClean="0"/>
              <a:pPr/>
              <a:t>41</a:t>
            </a:fld>
            <a:endParaRPr lang="en-US" dirty="0"/>
          </a:p>
        </p:txBody>
      </p:sp>
      <p:sp>
        <p:nvSpPr>
          <p:cNvPr id="5" name="Title 4"/>
          <p:cNvSpPr>
            <a:spLocks noGrp="1"/>
          </p:cNvSpPr>
          <p:nvPr>
            <p:ph type="title"/>
          </p:nvPr>
        </p:nvSpPr>
        <p:spPr/>
        <p:txBody>
          <a:bodyPr>
            <a:noAutofit/>
          </a:bodyPr>
          <a:lstStyle/>
          <a:p>
            <a:r>
              <a:rPr lang="en-US" sz="3600"/>
              <a:t>TA Interface Dashboard</a:t>
            </a:r>
            <a:endParaRPr lang="en-US" sz="3600" dirty="0"/>
          </a:p>
        </p:txBody>
      </p:sp>
      <p:pic>
        <p:nvPicPr>
          <p:cNvPr id="7" name="Picture 6"/>
          <p:cNvPicPr/>
          <p:nvPr/>
        </p:nvPicPr>
        <p:blipFill>
          <a:blip r:embed="rId3">
            <a:extLst>
              <a:ext uri="{28A0092B-C50C-407E-A947-70E740481C1C}">
                <a14:useLocalDpi xmlns:a14="http://schemas.microsoft.com/office/drawing/2010/main" val="0"/>
              </a:ext>
            </a:extLst>
          </a:blip>
          <a:srcRect/>
          <a:stretch/>
        </p:blipFill>
        <p:spPr>
          <a:xfrm>
            <a:off x="6071423" y="1300671"/>
            <a:ext cx="5724336" cy="2066544"/>
          </a:xfrm>
          <a:prstGeom prst="rect">
            <a:avLst/>
          </a:prstGeom>
          <a:ln>
            <a:solidFill>
              <a:schemeClr val="bg1">
                <a:lumMod val="75000"/>
              </a:schemeClr>
            </a:solidFill>
          </a:ln>
          <a:effectLst>
            <a:outerShdw blurRad="63500" sx="102000" sy="102000" algn="ctr" rotWithShape="0">
              <a:prstClr val="black">
                <a:alpha val="40000"/>
              </a:prstClr>
            </a:outerShdw>
          </a:effectLst>
        </p:spPr>
      </p:pic>
      <p:pic>
        <p:nvPicPr>
          <p:cNvPr id="23" name="Content Placeholder 22" descr="Graphical user interface, text, application, email&#10;&#10;Description automatically generated">
            <a:extLst>
              <a:ext uri="{FF2B5EF4-FFF2-40B4-BE49-F238E27FC236}">
                <a16:creationId xmlns:a16="http://schemas.microsoft.com/office/drawing/2014/main" id="{F3ABB65F-5A4C-4FF1-9F3B-DA39C082876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071423" y="3661171"/>
            <a:ext cx="5724336" cy="1628630"/>
          </a:xfr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99BC31D0-3FD6-44FF-85E9-084AFFB46490}"/>
              </a:ext>
            </a:extLst>
          </p:cNvPr>
          <p:cNvPicPr>
            <a:picLocks noChangeAspect="1"/>
          </p:cNvPicPr>
          <p:nvPr/>
        </p:nvPicPr>
        <p:blipFill rotWithShape="1">
          <a:blip r:embed="rId5"/>
          <a:srcRect b="19987"/>
          <a:stretch/>
        </p:blipFill>
        <p:spPr>
          <a:xfrm>
            <a:off x="426230" y="2854411"/>
            <a:ext cx="5034150" cy="1371600"/>
          </a:xfrm>
          <a:prstGeom prst="rect">
            <a:avLst/>
          </a:prstGeom>
        </p:spPr>
      </p:pic>
    </p:spTree>
    <p:extLst>
      <p:ext uri="{BB962C8B-B14F-4D97-AF65-F5344CB8AC3E}">
        <p14:creationId xmlns:p14="http://schemas.microsoft.com/office/powerpoint/2010/main" val="1728217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58AE716E-68DD-2249-A7FA-8AEF0B14DF81}" type="slidenum">
              <a:rPr lang="en-US" smtClean="0"/>
              <a:pPr/>
              <a:t>42</a:t>
            </a:fld>
            <a:endParaRPr lang="en-US" dirty="0"/>
          </a:p>
        </p:txBody>
      </p:sp>
      <p:sp>
        <p:nvSpPr>
          <p:cNvPr id="5" name="Title 4"/>
          <p:cNvSpPr>
            <a:spLocks noGrp="1"/>
          </p:cNvSpPr>
          <p:nvPr>
            <p:ph type="title"/>
          </p:nvPr>
        </p:nvSpPr>
        <p:spPr/>
        <p:txBody>
          <a:bodyPr>
            <a:noAutofit/>
          </a:bodyPr>
          <a:lstStyle/>
          <a:p>
            <a:r>
              <a:rPr lang="en-US" sz="3600" dirty="0"/>
              <a:t>Student Interface</a:t>
            </a:r>
          </a:p>
        </p:txBody>
      </p:sp>
      <p:pic>
        <p:nvPicPr>
          <p:cNvPr id="6" name="Picture 5"/>
          <p:cNvPicPr>
            <a:picLocks noChangeAspect="1"/>
          </p:cNvPicPr>
          <p:nvPr/>
        </p:nvPicPr>
        <p:blipFill>
          <a:blip r:embed="rId3"/>
          <a:stretch>
            <a:fillRect/>
          </a:stretch>
        </p:blipFill>
        <p:spPr>
          <a:xfrm>
            <a:off x="2280124" y="1454850"/>
            <a:ext cx="7692711" cy="372008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17511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58AE716E-68DD-2249-A7FA-8AEF0B14DF81}" type="slidenum">
              <a:rPr lang="en-US" smtClean="0"/>
              <a:pPr/>
              <a:t>43</a:t>
            </a:fld>
            <a:endParaRPr lang="en-US" dirty="0"/>
          </a:p>
        </p:txBody>
      </p:sp>
      <p:sp>
        <p:nvSpPr>
          <p:cNvPr id="5" name="Title 4"/>
          <p:cNvSpPr>
            <a:spLocks noGrp="1"/>
          </p:cNvSpPr>
          <p:nvPr>
            <p:ph type="title"/>
          </p:nvPr>
        </p:nvSpPr>
        <p:spPr/>
        <p:txBody>
          <a:bodyPr>
            <a:noAutofit/>
          </a:bodyPr>
          <a:lstStyle/>
          <a:p>
            <a:r>
              <a:rPr lang="en-US" sz="3600" dirty="0"/>
              <a:t>Student Interface (cont.)</a:t>
            </a:r>
          </a:p>
        </p:txBody>
      </p:sp>
      <p:pic>
        <p:nvPicPr>
          <p:cNvPr id="7" name="Picture 6"/>
          <p:cNvPicPr>
            <a:picLocks noChangeAspect="1"/>
          </p:cNvPicPr>
          <p:nvPr/>
        </p:nvPicPr>
        <p:blipFill>
          <a:blip r:embed="rId3"/>
          <a:stretch>
            <a:fillRect/>
          </a:stretch>
        </p:blipFill>
        <p:spPr>
          <a:xfrm>
            <a:off x="3163665" y="2457451"/>
            <a:ext cx="6342321" cy="2733552"/>
          </a:xfrm>
          <a:prstGeom prst="rect">
            <a:avLst/>
          </a:prstGeom>
          <a:effectLst>
            <a:outerShdw blurRad="63500" sx="102000" sy="102000" algn="ctr" rotWithShape="0">
              <a:prstClr val="black">
                <a:alpha val="40000"/>
              </a:prstClr>
            </a:outerShdw>
          </a:effectLst>
        </p:spPr>
      </p:pic>
      <p:sp>
        <p:nvSpPr>
          <p:cNvPr id="9" name="Rectangle 8"/>
          <p:cNvSpPr/>
          <p:nvPr/>
        </p:nvSpPr>
        <p:spPr>
          <a:xfrm>
            <a:off x="3130913" y="2526323"/>
            <a:ext cx="335741" cy="2682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07681D64-9F33-456F-A0C7-70A23ED686E2}"/>
              </a:ext>
            </a:extLst>
          </p:cNvPr>
          <p:cNvSpPr txBox="1"/>
          <p:nvPr/>
        </p:nvSpPr>
        <p:spPr>
          <a:xfrm>
            <a:off x="531628" y="5321979"/>
            <a:ext cx="11264131" cy="707886"/>
          </a:xfrm>
          <a:prstGeom prst="rect">
            <a:avLst/>
          </a:prstGeom>
          <a:noFill/>
        </p:spPr>
        <p:txBody>
          <a:bodyPr wrap="square" rtlCol="0">
            <a:spAutoFit/>
          </a:bodyPr>
          <a:lstStyle/>
          <a:p>
            <a:r>
              <a:rPr lang="en-US" sz="2200" dirty="0"/>
              <a:t>Note: To access the global tools menu during a test, you must exit Full Screen Mode.</a:t>
            </a:r>
          </a:p>
          <a:p>
            <a:endParaRPr lang="en-US" dirty="0"/>
          </a:p>
        </p:txBody>
      </p:sp>
      <p:pic>
        <p:nvPicPr>
          <p:cNvPr id="15" name="Picture 14">
            <a:extLst>
              <a:ext uri="{FF2B5EF4-FFF2-40B4-BE49-F238E27FC236}">
                <a16:creationId xmlns:a16="http://schemas.microsoft.com/office/drawing/2014/main" id="{9353FC47-BE1E-4FCE-92B5-4A1815D9BFF6}"/>
              </a:ext>
            </a:extLst>
          </p:cNvPr>
          <p:cNvPicPr>
            <a:picLocks noChangeAspect="1"/>
          </p:cNvPicPr>
          <p:nvPr/>
        </p:nvPicPr>
        <p:blipFill>
          <a:blip r:embed="rId4"/>
          <a:stretch>
            <a:fillRect/>
          </a:stretch>
        </p:blipFill>
        <p:spPr>
          <a:xfrm>
            <a:off x="426230" y="1334426"/>
            <a:ext cx="7391400" cy="923925"/>
          </a:xfrm>
          <a:prstGeom prst="rect">
            <a:avLst/>
          </a:prstGeom>
        </p:spPr>
      </p:pic>
      <p:pic>
        <p:nvPicPr>
          <p:cNvPr id="18" name="Picture 17">
            <a:extLst>
              <a:ext uri="{FF2B5EF4-FFF2-40B4-BE49-F238E27FC236}">
                <a16:creationId xmlns:a16="http://schemas.microsoft.com/office/drawing/2014/main" id="{29B9B1BC-A15B-43C8-A1A5-8253AFEEB47E}"/>
              </a:ext>
            </a:extLst>
          </p:cNvPr>
          <p:cNvPicPr>
            <a:picLocks noChangeAspect="1"/>
          </p:cNvPicPr>
          <p:nvPr/>
        </p:nvPicPr>
        <p:blipFill>
          <a:blip r:embed="rId5"/>
          <a:stretch>
            <a:fillRect/>
          </a:stretch>
        </p:blipFill>
        <p:spPr>
          <a:xfrm>
            <a:off x="7817630" y="1355850"/>
            <a:ext cx="4295775" cy="771525"/>
          </a:xfrm>
          <a:prstGeom prst="rect">
            <a:avLst/>
          </a:prstGeom>
        </p:spPr>
      </p:pic>
      <p:cxnSp>
        <p:nvCxnSpPr>
          <p:cNvPr id="20" name="Straight Arrow Connector 19">
            <a:extLst>
              <a:ext uri="{FF2B5EF4-FFF2-40B4-BE49-F238E27FC236}">
                <a16:creationId xmlns:a16="http://schemas.microsoft.com/office/drawing/2014/main" id="{AF4F3023-B47D-44C9-932F-11ABE69BA6D3}"/>
              </a:ext>
            </a:extLst>
          </p:cNvPr>
          <p:cNvCxnSpPr>
            <a:cxnSpLocks/>
          </p:cNvCxnSpPr>
          <p:nvPr/>
        </p:nvCxnSpPr>
        <p:spPr>
          <a:xfrm>
            <a:off x="2741035" y="2102378"/>
            <a:ext cx="389878" cy="355072"/>
          </a:xfrm>
          <a:prstGeom prst="straightConnector1">
            <a:avLst/>
          </a:prstGeom>
          <a:ln>
            <a:solidFill>
              <a:srgbClr val="FF0000"/>
            </a:solidFill>
            <a:headEnd type="triangle"/>
            <a:tailEnd type="triangle"/>
          </a:ln>
        </p:spPr>
        <p:style>
          <a:lnRef idx="1">
            <a:schemeClr val="accent4"/>
          </a:lnRef>
          <a:fillRef idx="0">
            <a:schemeClr val="accent4"/>
          </a:fillRef>
          <a:effectRef idx="0">
            <a:schemeClr val="accent4"/>
          </a:effectRef>
          <a:fontRef idx="minor">
            <a:schemeClr val="tx1"/>
          </a:fontRef>
        </p:style>
      </p:cxnSp>
      <p:pic>
        <p:nvPicPr>
          <p:cNvPr id="4" name="Picture 3">
            <a:extLst>
              <a:ext uri="{FF2B5EF4-FFF2-40B4-BE49-F238E27FC236}">
                <a16:creationId xmlns:a16="http://schemas.microsoft.com/office/drawing/2014/main" id="{13BEF16E-A4EC-4B53-A55F-8B3397D9A286}"/>
              </a:ext>
            </a:extLst>
          </p:cNvPr>
          <p:cNvPicPr>
            <a:picLocks noChangeAspect="1"/>
          </p:cNvPicPr>
          <p:nvPr/>
        </p:nvPicPr>
        <p:blipFill>
          <a:blip r:embed="rId6"/>
          <a:stretch>
            <a:fillRect/>
          </a:stretch>
        </p:blipFill>
        <p:spPr>
          <a:xfrm>
            <a:off x="10367319" y="2172440"/>
            <a:ext cx="1647181" cy="370450"/>
          </a:xfrm>
          <a:prstGeom prst="rect">
            <a:avLst/>
          </a:prstGeom>
        </p:spPr>
      </p:pic>
    </p:spTree>
    <p:extLst>
      <p:ext uri="{BB962C8B-B14F-4D97-AF65-F5344CB8AC3E}">
        <p14:creationId xmlns:p14="http://schemas.microsoft.com/office/powerpoint/2010/main" val="9227241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5871" y="1009544"/>
            <a:ext cx="7298267" cy="5009297"/>
          </a:xfrm>
        </p:spPr>
        <p:txBody>
          <a:bodyPr>
            <a:normAutofit/>
          </a:bodyPr>
          <a:lstStyle/>
          <a:p>
            <a:pPr marL="285750" indent="-285750">
              <a:buFont typeface="Arial" panose="020B0604020202020204" pitchFamily="34" charset="0"/>
              <a:buChar char="•"/>
            </a:pPr>
            <a:r>
              <a:rPr lang="en-US" sz="2400" dirty="0">
                <a:solidFill>
                  <a:schemeClr val="tx2">
                    <a:lumMod val="95000"/>
                    <a:lumOff val="5000"/>
                  </a:schemeClr>
                </a:solidFill>
              </a:rPr>
              <a:t>Several types of participation reports are available: </a:t>
            </a:r>
          </a:p>
          <a:p>
            <a:pPr marL="742950" lvl="2" indent="-285750"/>
            <a:r>
              <a:rPr lang="en-US" sz="2400" b="1" dirty="0">
                <a:solidFill>
                  <a:schemeClr val="tx2">
                    <a:lumMod val="95000"/>
                    <a:lumOff val="5000"/>
                  </a:schemeClr>
                </a:solidFill>
              </a:rPr>
              <a:t>Plan and Manage Testing Report: </a:t>
            </a:r>
            <a:r>
              <a:rPr lang="en-US" sz="2400" dirty="0">
                <a:solidFill>
                  <a:schemeClr val="tx2">
                    <a:lumMod val="95000"/>
                    <a:lumOff val="5000"/>
                  </a:schemeClr>
                </a:solidFill>
              </a:rPr>
              <a:t>Details all of a student’s test opportunities and the status of those test opportunities.</a:t>
            </a:r>
          </a:p>
          <a:p>
            <a:pPr marL="742950" lvl="2" indent="-285750"/>
            <a:r>
              <a:rPr lang="en-US" sz="2400" b="1" dirty="0">
                <a:solidFill>
                  <a:schemeClr val="tx2">
                    <a:lumMod val="95000"/>
                    <a:lumOff val="5000"/>
                  </a:schemeClr>
                </a:solidFill>
              </a:rPr>
              <a:t>Test Completion Rates Report: </a:t>
            </a:r>
            <a:r>
              <a:rPr lang="en-US" sz="2400" dirty="0">
                <a:solidFill>
                  <a:schemeClr val="tx2">
                    <a:lumMod val="95000"/>
                    <a:lumOff val="5000"/>
                  </a:schemeClr>
                </a:solidFill>
              </a:rPr>
              <a:t>Summarizes the number and percentage of students who have started or completed a test.</a:t>
            </a:r>
          </a:p>
          <a:p>
            <a:pPr marL="742950" lvl="2" indent="-285750"/>
            <a:r>
              <a:rPr lang="en-US" sz="2400" b="1" dirty="0">
                <a:solidFill>
                  <a:schemeClr val="tx2">
                    <a:lumMod val="95000"/>
                    <a:lumOff val="5000"/>
                  </a:schemeClr>
                </a:solidFill>
              </a:rPr>
              <a:t>Test Status Code Report: </a:t>
            </a:r>
            <a:r>
              <a:rPr lang="en-US" sz="2400" dirty="0">
                <a:solidFill>
                  <a:schemeClr val="tx2">
                    <a:lumMod val="95000"/>
                    <a:lumOff val="5000"/>
                  </a:schemeClr>
                </a:solidFill>
              </a:rPr>
              <a:t>Displays all the non-participation codes for a test administration.</a:t>
            </a:r>
          </a:p>
        </p:txBody>
      </p:sp>
      <p:sp>
        <p:nvSpPr>
          <p:cNvPr id="3" name="Slide Number Placeholder 2"/>
          <p:cNvSpPr>
            <a:spLocks noGrp="1"/>
          </p:cNvSpPr>
          <p:nvPr>
            <p:ph type="sldNum" sz="quarter" idx="17"/>
          </p:nvPr>
        </p:nvSpPr>
        <p:spPr/>
        <p:txBody>
          <a:bodyPr/>
          <a:lstStyle/>
          <a:p>
            <a:fld id="{58AE716E-68DD-2249-A7FA-8AEF0B14DF81}" type="slidenum">
              <a:rPr lang="en-US" smtClean="0"/>
              <a:pPr/>
              <a:t>44</a:t>
            </a:fld>
            <a:endParaRPr lang="en-US" dirty="0"/>
          </a:p>
        </p:txBody>
      </p:sp>
      <p:sp>
        <p:nvSpPr>
          <p:cNvPr id="5" name="Title 4"/>
          <p:cNvSpPr>
            <a:spLocks noGrp="1"/>
          </p:cNvSpPr>
          <p:nvPr>
            <p:ph type="title"/>
          </p:nvPr>
        </p:nvSpPr>
        <p:spPr/>
        <p:txBody>
          <a:bodyPr>
            <a:noAutofit/>
          </a:bodyPr>
          <a:lstStyle/>
          <a:p>
            <a:r>
              <a:rPr lang="en-US" sz="3600" dirty="0"/>
              <a:t>Monitoring Test Progress in TIDE</a:t>
            </a:r>
          </a:p>
        </p:txBody>
      </p:sp>
      <p:pic>
        <p:nvPicPr>
          <p:cNvPr id="6" name="Picture 3" descr="C:\Users\dcassiday\Downloads\screenshot-styles.airast.org 2016-07-18 17-50-4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996" y="1530200"/>
            <a:ext cx="2514600" cy="3569382"/>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4079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58AE716E-68DD-2249-A7FA-8AEF0B14DF81}" type="slidenum">
              <a:rPr lang="en-US" smtClean="0"/>
              <a:pPr/>
              <a:t>45</a:t>
            </a:fld>
            <a:endParaRPr lang="en-US" dirty="0"/>
          </a:p>
        </p:txBody>
      </p:sp>
      <p:sp>
        <p:nvSpPr>
          <p:cNvPr id="5" name="Title 4"/>
          <p:cNvSpPr>
            <a:spLocks noGrp="1"/>
          </p:cNvSpPr>
          <p:nvPr>
            <p:ph type="title"/>
          </p:nvPr>
        </p:nvSpPr>
        <p:spPr/>
        <p:txBody>
          <a:bodyPr>
            <a:noAutofit/>
          </a:bodyPr>
          <a:lstStyle/>
          <a:p>
            <a:r>
              <a:rPr lang="en-US" sz="3600" dirty="0"/>
              <a:t>Monitoring Test Progress in TIDE</a:t>
            </a:r>
          </a:p>
        </p:txBody>
      </p:sp>
      <p:pic>
        <p:nvPicPr>
          <p:cNvPr id="6" name="Picture 3" descr="C:\Users\dcassiday\Downloads\screenshot-styles.airast.org 2016-07-18 17-50-45.pn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359555" y="1585407"/>
            <a:ext cx="2436813" cy="3458967"/>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C:\Users\dcassiday\Downloads\screenshot-styles.airast.org 2016-06-27 11-29-3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905" y="2245117"/>
            <a:ext cx="5638800" cy="2281528"/>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2831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58AE716E-68DD-2249-A7FA-8AEF0B14DF81}" type="slidenum">
              <a:rPr lang="en-US" smtClean="0"/>
              <a:pPr/>
              <a:t>46</a:t>
            </a:fld>
            <a:endParaRPr lang="en-US" dirty="0"/>
          </a:p>
        </p:txBody>
      </p:sp>
      <p:sp>
        <p:nvSpPr>
          <p:cNvPr id="5" name="Title 4"/>
          <p:cNvSpPr>
            <a:spLocks noGrp="1"/>
          </p:cNvSpPr>
          <p:nvPr>
            <p:ph type="title"/>
          </p:nvPr>
        </p:nvSpPr>
        <p:spPr/>
        <p:txBody>
          <a:bodyPr>
            <a:noAutofit/>
          </a:bodyPr>
          <a:lstStyle/>
          <a:p>
            <a:r>
              <a:rPr lang="en-US" sz="3600" dirty="0"/>
              <a:t>Centralized Reporting</a:t>
            </a:r>
          </a:p>
        </p:txBody>
      </p:sp>
      <p:sp>
        <p:nvSpPr>
          <p:cNvPr id="6" name="Content Placeholder 1"/>
          <p:cNvSpPr>
            <a:spLocks noGrp="1"/>
          </p:cNvSpPr>
          <p:nvPr>
            <p:ph idx="1"/>
          </p:nvPr>
        </p:nvSpPr>
        <p:spPr>
          <a:xfrm>
            <a:off x="426230" y="1039890"/>
            <a:ext cx="6060686" cy="4248352"/>
          </a:xfrm>
        </p:spPr>
        <p:txBody>
          <a:bodyPr>
            <a:noAutofit/>
          </a:bodyPr>
          <a:lstStyle/>
          <a:p>
            <a:pPr marL="285750" indent="-285750">
              <a:buFont typeface="Arial" panose="020B0604020202020204" pitchFamily="34" charset="0"/>
              <a:buChar char="•"/>
            </a:pPr>
            <a:r>
              <a:rPr lang="en-US" sz="2400" dirty="0">
                <a:solidFill>
                  <a:schemeClr val="tx2">
                    <a:lumMod val="95000"/>
                    <a:lumOff val="5000"/>
                  </a:schemeClr>
                </a:solidFill>
              </a:rPr>
              <a:t>Same login as TIDE;</a:t>
            </a:r>
          </a:p>
          <a:p>
            <a:pPr marL="285750" indent="-285750">
              <a:buFont typeface="Arial" panose="020B0604020202020204" pitchFamily="34" charset="0"/>
              <a:buChar char="•"/>
            </a:pPr>
            <a:r>
              <a:rPr lang="en-US" sz="2400" dirty="0">
                <a:solidFill>
                  <a:schemeClr val="tx2"/>
                </a:solidFill>
              </a:rPr>
              <a:t>All WY-ALT scores will be reported in Centralized Reporting upon test submission. </a:t>
            </a:r>
          </a:p>
          <a:p>
            <a:pPr marL="285750" indent="-285750">
              <a:buFont typeface="Arial" panose="020B0604020202020204" pitchFamily="34" charset="0"/>
              <a:buChar char="•"/>
            </a:pPr>
            <a:r>
              <a:rPr lang="en-US" sz="2400" dirty="0">
                <a:solidFill>
                  <a:schemeClr val="tx2">
                    <a:lumMod val="95000"/>
                    <a:lumOff val="5000"/>
                  </a:schemeClr>
                </a:solidFill>
              </a:rPr>
              <a:t>Downloadable data files </a:t>
            </a:r>
            <a:r>
              <a:rPr lang="en-US" sz="2400" dirty="0">
                <a:solidFill>
                  <a:schemeClr val="tx2"/>
                </a:solidFill>
              </a:rPr>
              <a:t>will include </a:t>
            </a:r>
            <a:r>
              <a:rPr lang="en-US" sz="2400" dirty="0">
                <a:solidFill>
                  <a:schemeClr val="tx2">
                    <a:lumMod val="95000"/>
                    <a:lumOff val="5000"/>
                  </a:schemeClr>
                </a:solidFill>
              </a:rPr>
              <a:t>test scores and demographic information.</a:t>
            </a:r>
          </a:p>
        </p:txBody>
      </p:sp>
      <p:pic>
        <p:nvPicPr>
          <p:cNvPr id="7" name="Picture 6"/>
          <p:cNvPicPr/>
          <p:nvPr/>
        </p:nvPicPr>
        <p:blipFill>
          <a:blip r:embed="rId3">
            <a:extLst>
              <a:ext uri="{28A0092B-C50C-407E-A947-70E740481C1C}">
                <a14:useLocalDpi xmlns:a14="http://schemas.microsoft.com/office/drawing/2010/main" val="0"/>
              </a:ext>
            </a:extLst>
          </a:blip>
          <a:srcRect/>
          <a:stretch/>
        </p:blipFill>
        <p:spPr>
          <a:xfrm>
            <a:off x="6743701" y="1039890"/>
            <a:ext cx="5022070" cy="4248352"/>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777882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988591"/>
            <a:ext cx="10985233" cy="5135762"/>
          </a:xfrm>
        </p:spPr>
        <p:txBody>
          <a:bodyPr>
            <a:normAutofit fontScale="25000" lnSpcReduction="20000"/>
          </a:bodyPr>
          <a:lstStyle/>
          <a:p>
            <a:r>
              <a:rPr lang="en-US" sz="8800" b="1" dirty="0">
                <a:solidFill>
                  <a:schemeClr val="tx2">
                    <a:lumMod val="95000"/>
                    <a:lumOff val="5000"/>
                  </a:schemeClr>
                </a:solidFill>
              </a:rPr>
              <a:t>Retrieve Student Results</a:t>
            </a:r>
          </a:p>
          <a:p>
            <a:pPr lvl="1"/>
            <a:r>
              <a:rPr lang="en-US" sz="8800" dirty="0">
                <a:solidFill>
                  <a:schemeClr val="tx2">
                    <a:lumMod val="95000"/>
                    <a:lumOff val="5000"/>
                  </a:schemeClr>
                </a:solidFill>
              </a:rPr>
              <a:t>Downloadable data files;</a:t>
            </a:r>
          </a:p>
          <a:p>
            <a:pPr lvl="1"/>
            <a:r>
              <a:rPr lang="en-US" sz="8800" dirty="0">
                <a:solidFill>
                  <a:schemeClr val="tx2">
                    <a:lumMod val="95000"/>
                    <a:lumOff val="5000"/>
                  </a:schemeClr>
                </a:solidFill>
              </a:rPr>
              <a:t>PDFs of individual student reports for entire school/district.</a:t>
            </a:r>
          </a:p>
          <a:p>
            <a:r>
              <a:rPr lang="en-US" sz="8800" b="1" dirty="0">
                <a:solidFill>
                  <a:schemeClr val="tx2">
                    <a:lumMod val="95000"/>
                    <a:lumOff val="5000"/>
                  </a:schemeClr>
                </a:solidFill>
              </a:rPr>
              <a:t>View Score Reports</a:t>
            </a:r>
          </a:p>
          <a:p>
            <a:pPr lvl="1"/>
            <a:r>
              <a:rPr lang="en-US" sz="8800" dirty="0">
                <a:solidFill>
                  <a:schemeClr val="tx2">
                    <a:lumMod val="95000"/>
                    <a:lumOff val="5000"/>
                  </a:schemeClr>
                </a:solidFill>
              </a:rPr>
              <a:t>Subject Detail Reports – how students for district/school/teacher have performed;</a:t>
            </a:r>
          </a:p>
          <a:p>
            <a:pPr lvl="1"/>
            <a:r>
              <a:rPr lang="en-US" sz="8800" dirty="0">
                <a:solidFill>
                  <a:schemeClr val="tx2">
                    <a:lumMod val="95000"/>
                    <a:lumOff val="5000"/>
                  </a:schemeClr>
                </a:solidFill>
              </a:rPr>
              <a:t>Trend Reports – how students performed across multiple years; and</a:t>
            </a:r>
          </a:p>
          <a:p>
            <a:pPr lvl="1"/>
            <a:r>
              <a:rPr lang="en-US" sz="8800" dirty="0">
                <a:solidFill>
                  <a:schemeClr val="tx2">
                    <a:lumMod val="95000"/>
                    <a:lumOff val="5000"/>
                  </a:schemeClr>
                </a:solidFill>
              </a:rPr>
              <a:t>Student Detail Reports – immediately available student scale score and performance level, with what results mean and next steps;</a:t>
            </a:r>
          </a:p>
          <a:p>
            <a:r>
              <a:rPr lang="en-US" sz="8800" dirty="0">
                <a:solidFill>
                  <a:schemeClr val="tx2">
                    <a:lumMod val="95000"/>
                    <a:lumOff val="5000"/>
                  </a:schemeClr>
                </a:solidFill>
              </a:rPr>
              <a:t>Access Centralized Reporting and resources (tutorials, user guides) via the WY Assessment Portal (</a:t>
            </a:r>
            <a:r>
              <a:rPr lang="en-US" sz="8800" dirty="0">
                <a:solidFill>
                  <a:schemeClr val="tx2">
                    <a:lumMod val="95000"/>
                    <a:lumOff val="5000"/>
                  </a:schemeClr>
                </a:solidFill>
                <a:hlinkClick r:id="rId3"/>
              </a:rPr>
              <a:t>https://wyoassessment.org/</a:t>
            </a:r>
            <a:r>
              <a:rPr lang="en-US" sz="8800" dirty="0">
                <a:solidFill>
                  <a:schemeClr val="tx2">
                    <a:lumMod val="95000"/>
                    <a:lumOff val="5000"/>
                  </a:schemeClr>
                </a:solidFill>
              </a:rPr>
              <a:t>). </a:t>
            </a:r>
          </a:p>
          <a:p>
            <a:pPr lvl="1"/>
            <a:endParaRPr lang="en-US" sz="2400" dirty="0">
              <a:solidFill>
                <a:schemeClr val="tx2">
                  <a:lumMod val="95000"/>
                  <a:lumOff val="5000"/>
                </a:schemeClr>
              </a:solidFill>
            </a:endParaRPr>
          </a:p>
          <a:p>
            <a:endParaRPr lang="en-US" dirty="0"/>
          </a:p>
        </p:txBody>
      </p:sp>
      <p:sp>
        <p:nvSpPr>
          <p:cNvPr id="3" name="Title 2"/>
          <p:cNvSpPr>
            <a:spLocks noGrp="1"/>
          </p:cNvSpPr>
          <p:nvPr>
            <p:ph type="title"/>
          </p:nvPr>
        </p:nvSpPr>
        <p:spPr>
          <a:xfrm>
            <a:off x="457200" y="91440"/>
            <a:ext cx="11016200" cy="548640"/>
          </a:xfrm>
        </p:spPr>
        <p:txBody>
          <a:bodyPr>
            <a:normAutofit/>
          </a:bodyPr>
          <a:lstStyle/>
          <a:p>
            <a:r>
              <a:rPr lang="en-US" sz="3600" dirty="0"/>
              <a:t>Centralized Reporting (cont.)</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47</a:t>
            </a:fld>
            <a:endParaRPr lang="en-US" dirty="0"/>
          </a:p>
        </p:txBody>
      </p:sp>
    </p:spTree>
    <p:extLst>
      <p:ext uri="{BB962C8B-B14F-4D97-AF65-F5344CB8AC3E}">
        <p14:creationId xmlns:p14="http://schemas.microsoft.com/office/powerpoint/2010/main" val="7682745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232" y="1032935"/>
            <a:ext cx="11016200" cy="4924520"/>
          </a:xfrm>
        </p:spPr>
        <p:txBody>
          <a:bodyPr>
            <a:normAutofit fontScale="25000" lnSpcReduction="20000"/>
          </a:bodyPr>
          <a:lstStyle/>
          <a:p>
            <a:pPr marL="0" indent="0">
              <a:buNone/>
            </a:pPr>
            <a:r>
              <a:rPr lang="en-US" sz="8800" dirty="0"/>
              <a:t>You can contact the Wyoming Help Desk for assistance with any technical issues you encounter. When contacting the Help Desk, please be ready to provide the following information:</a:t>
            </a:r>
          </a:p>
          <a:p>
            <a:pPr>
              <a:buFont typeface="Arial" panose="020B0604020202020204" pitchFamily="34" charset="0"/>
              <a:buChar char="•"/>
            </a:pPr>
            <a:r>
              <a:rPr lang="en-US" sz="8800" dirty="0"/>
              <a:t>Any error messages that are appearing (including codes);</a:t>
            </a:r>
          </a:p>
          <a:p>
            <a:pPr marL="285750" indent="-285750">
              <a:buFont typeface="Arial" panose="020B0604020202020204" pitchFamily="34" charset="0"/>
              <a:buChar char="•"/>
              <a:defRPr/>
            </a:pPr>
            <a:r>
              <a:rPr lang="en-US" sz="8800" dirty="0">
                <a:solidFill>
                  <a:schemeClr val="tx2">
                    <a:lumMod val="95000"/>
                    <a:lumOff val="5000"/>
                  </a:schemeClr>
                </a:solidFill>
              </a:rPr>
              <a:t>Your operating system and browser information;</a:t>
            </a:r>
          </a:p>
          <a:p>
            <a:pPr marL="285750" indent="-285750">
              <a:buFont typeface="Arial" panose="020B0604020202020204" pitchFamily="34" charset="0"/>
              <a:buChar char="•"/>
              <a:defRPr/>
            </a:pPr>
            <a:r>
              <a:rPr lang="en-US" sz="8800" dirty="0">
                <a:solidFill>
                  <a:schemeClr val="tx2">
                    <a:lumMod val="95000"/>
                    <a:lumOff val="5000"/>
                  </a:schemeClr>
                </a:solidFill>
              </a:rPr>
              <a:t>Your network configuration information;</a:t>
            </a:r>
          </a:p>
          <a:p>
            <a:pPr marL="285750" indent="-285750">
              <a:buFont typeface="Arial" panose="020B0604020202020204" pitchFamily="34" charset="0"/>
              <a:buChar char="•"/>
              <a:defRPr/>
            </a:pPr>
            <a:r>
              <a:rPr lang="en-US" sz="8800" dirty="0">
                <a:solidFill>
                  <a:schemeClr val="tx2">
                    <a:lumMod val="95000"/>
                    <a:lumOff val="5000"/>
                  </a:schemeClr>
                </a:solidFill>
              </a:rPr>
              <a:t>Your contact information for follow-up by telephone or email; and</a:t>
            </a:r>
          </a:p>
          <a:p>
            <a:pPr marL="285750" indent="-285750">
              <a:buFont typeface="Arial" panose="020B0604020202020204" pitchFamily="34" charset="0"/>
              <a:buChar char="•"/>
              <a:defRPr/>
            </a:pPr>
            <a:r>
              <a:rPr lang="en-US" sz="8800" dirty="0">
                <a:solidFill>
                  <a:schemeClr val="tx2">
                    <a:lumMod val="95000"/>
                    <a:lumOff val="5000"/>
                  </a:schemeClr>
                </a:solidFill>
              </a:rPr>
              <a:t>Any other relevant information, such as test names or content areas, student IDs, session IDs, and search criteria.</a:t>
            </a:r>
          </a:p>
          <a:p>
            <a:pPr marL="0" indent="0">
              <a:buNone/>
              <a:defRPr/>
            </a:pPr>
            <a:r>
              <a:rPr lang="en-US" sz="8800" dirty="0">
                <a:solidFill>
                  <a:schemeClr val="tx2">
                    <a:lumMod val="95000"/>
                    <a:lumOff val="5000"/>
                  </a:schemeClr>
                </a:solidFill>
              </a:rPr>
              <a:t>For test administration or policy issues, please contact your District Test Coordinator.</a:t>
            </a:r>
          </a:p>
          <a:p>
            <a:pPr>
              <a:buFont typeface="Arial" panose="020B0604020202020204" pitchFamily="34" charset="0"/>
              <a:buChar char="•"/>
            </a:pPr>
            <a:endParaRPr lang="en-US" sz="9600" dirty="0"/>
          </a:p>
          <a:p>
            <a:pPr>
              <a:buFont typeface="Arial" panose="020B0604020202020204" pitchFamily="34" charset="0"/>
              <a:buChar char="•"/>
            </a:pPr>
            <a:endParaRPr lang="en-US" sz="9600" dirty="0"/>
          </a:p>
        </p:txBody>
      </p:sp>
      <p:sp>
        <p:nvSpPr>
          <p:cNvPr id="3" name="Title 2"/>
          <p:cNvSpPr>
            <a:spLocks noGrp="1"/>
          </p:cNvSpPr>
          <p:nvPr>
            <p:ph type="title"/>
          </p:nvPr>
        </p:nvSpPr>
        <p:spPr>
          <a:xfrm>
            <a:off x="457200" y="91440"/>
            <a:ext cx="11016200" cy="548640"/>
          </a:xfrm>
        </p:spPr>
        <p:txBody>
          <a:bodyPr>
            <a:normAutofit/>
          </a:bodyPr>
          <a:lstStyle/>
          <a:p>
            <a:r>
              <a:rPr lang="en-US" sz="3600" dirty="0"/>
              <a:t>Contact Your Help Desk</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48</a:t>
            </a:fld>
            <a:endParaRPr lang="en-US" dirty="0"/>
          </a:p>
        </p:txBody>
      </p:sp>
    </p:spTree>
    <p:extLst>
      <p:ext uri="{BB962C8B-B14F-4D97-AF65-F5344CB8AC3E}">
        <p14:creationId xmlns:p14="http://schemas.microsoft.com/office/powerpoint/2010/main" val="8410595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1440"/>
            <a:ext cx="11016200" cy="548640"/>
          </a:xfrm>
        </p:spPr>
        <p:txBody>
          <a:bodyPr>
            <a:normAutofit/>
          </a:bodyPr>
          <a:lstStyle/>
          <a:p>
            <a:r>
              <a:rPr lang="en-US" sz="3600" dirty="0"/>
              <a:t>Path to Success</a:t>
            </a:r>
          </a:p>
        </p:txBody>
      </p:sp>
      <p:sp>
        <p:nvSpPr>
          <p:cNvPr id="6" name="Content Placeholder 5"/>
          <p:cNvSpPr>
            <a:spLocks noGrp="1"/>
          </p:cNvSpPr>
          <p:nvPr>
            <p:ph idx="1"/>
          </p:nvPr>
        </p:nvSpPr>
        <p:spPr>
          <a:xfrm>
            <a:off x="457200" y="1032192"/>
            <a:ext cx="11206326" cy="4510110"/>
          </a:xfrm>
        </p:spPr>
        <p:txBody>
          <a:bodyPr>
            <a:noAutofit/>
          </a:bodyPr>
          <a:lstStyle/>
          <a:p>
            <a:r>
              <a:rPr lang="en-US" sz="2400" dirty="0"/>
              <a:t>Read the Directions for Test Administration Manual (DFAM) </a:t>
            </a:r>
            <a:r>
              <a:rPr lang="en-US" sz="2400" dirty="0">
                <a:solidFill>
                  <a:schemeClr val="tx2"/>
                </a:solidFill>
              </a:rPr>
              <a:t>and WY-ALT Helpful Tips;</a:t>
            </a:r>
          </a:p>
          <a:p>
            <a:r>
              <a:rPr lang="en-US" altLang="en-US" sz="2400" dirty="0"/>
              <a:t>Plan for administration; and,</a:t>
            </a:r>
          </a:p>
          <a:p>
            <a:r>
              <a:rPr lang="en-US" altLang="en-US" sz="2400" dirty="0"/>
              <a:t>Contact the Wyoming Help Desk if you have questions.</a:t>
            </a:r>
          </a:p>
        </p:txBody>
      </p:sp>
      <p:sp>
        <p:nvSpPr>
          <p:cNvPr id="7" name="Slide Number Placeholder 3">
            <a:extLst>
              <a:ext uri="{FF2B5EF4-FFF2-40B4-BE49-F238E27FC236}">
                <a16:creationId xmlns:a16="http://schemas.microsoft.com/office/drawing/2014/main" id="{A2965098-60C7-4562-A482-CCDB09143705}"/>
              </a:ext>
            </a:extLst>
          </p:cNvPr>
          <p:cNvSpPr>
            <a:spLocks noGrp="1"/>
          </p:cNvSpPr>
          <p:nvPr>
            <p:ph type="sldNum" sz="quarter" idx="10"/>
          </p:nvPr>
        </p:nvSpPr>
        <p:spPr>
          <a:xfrm>
            <a:off x="11442432" y="6444777"/>
            <a:ext cx="706657" cy="278820"/>
          </a:xfrm>
        </p:spPr>
        <p:txBody>
          <a:bodyPr/>
          <a:lstStyle/>
          <a:p>
            <a:pPr algn="r"/>
            <a:fld id="{F3477EC8-074D-41C4-94AE-E9EA7CEEA348}" type="slidenum">
              <a:rPr lang="en-US" smtClean="0"/>
              <a:pPr algn="r"/>
              <a:t>49</a:t>
            </a:fld>
            <a:endParaRPr lang="en-US" dirty="0"/>
          </a:p>
        </p:txBody>
      </p:sp>
    </p:spTree>
    <p:extLst>
      <p:ext uri="{BB962C8B-B14F-4D97-AF65-F5344CB8AC3E}">
        <p14:creationId xmlns:p14="http://schemas.microsoft.com/office/powerpoint/2010/main" val="3366949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1033781"/>
            <a:ext cx="10854841" cy="4514348"/>
          </a:xfrm>
        </p:spPr>
        <p:txBody>
          <a:bodyPr>
            <a:normAutofit/>
          </a:bodyPr>
          <a:lstStyle/>
          <a:p>
            <a:pPr>
              <a:lnSpc>
                <a:spcPct val="100000"/>
              </a:lnSpc>
              <a:spcBef>
                <a:spcPct val="0"/>
              </a:spcBef>
            </a:pPr>
            <a:r>
              <a:rPr lang="en-US" sz="2400" dirty="0">
                <a:solidFill>
                  <a:schemeClr val="tx2"/>
                </a:solidFill>
                <a:ea typeface="+mj-ea"/>
                <a:cs typeface="Calibri"/>
              </a:rPr>
              <a:t>In addition to this WY-ALT Training, all Spring 2023 ALT-TAs must take the online Test Administrator Certification Course, available via the WY Assessment Portal, before administering the WY-ALT Assessment. </a:t>
            </a:r>
          </a:p>
          <a:p>
            <a:endParaRPr lang="en-US" sz="2400" dirty="0"/>
          </a:p>
        </p:txBody>
      </p:sp>
      <p:sp>
        <p:nvSpPr>
          <p:cNvPr id="12289" name="Title 1"/>
          <p:cNvSpPr>
            <a:spLocks noGrp="1"/>
          </p:cNvSpPr>
          <p:nvPr>
            <p:ph type="title"/>
          </p:nvPr>
        </p:nvSpPr>
        <p:spPr>
          <a:xfrm>
            <a:off x="457200" y="91440"/>
            <a:ext cx="8366460" cy="548640"/>
          </a:xfrm>
        </p:spPr>
        <p:txBody>
          <a:bodyPr>
            <a:normAutofit/>
          </a:bodyPr>
          <a:lstStyle/>
          <a:p>
            <a:r>
              <a:rPr lang="en-US" sz="3600" dirty="0"/>
              <a:t>Training Requirements</a:t>
            </a:r>
            <a:endParaRPr lang="en-US" sz="3600" dirty="0">
              <a:ea typeface="ＭＳ Ｐゴシック" charset="-128"/>
            </a:endParaRPr>
          </a:p>
        </p:txBody>
      </p:sp>
      <p:sp>
        <p:nvSpPr>
          <p:cNvPr id="6" name="Slide Number Placeholder 3">
            <a:extLst>
              <a:ext uri="{FF2B5EF4-FFF2-40B4-BE49-F238E27FC236}">
                <a16:creationId xmlns:a16="http://schemas.microsoft.com/office/drawing/2014/main" id="{0B79A4F7-5445-47A3-BE45-E6E5FCEF3BFC}"/>
              </a:ext>
            </a:extLst>
          </p:cNvPr>
          <p:cNvSpPr>
            <a:spLocks noGrp="1"/>
          </p:cNvSpPr>
          <p:nvPr>
            <p:ph type="sldNum" sz="quarter" idx="10"/>
          </p:nvPr>
        </p:nvSpPr>
        <p:spPr>
          <a:xfrm>
            <a:off x="11442432" y="6444777"/>
            <a:ext cx="706657" cy="278820"/>
          </a:xfrm>
        </p:spPr>
        <p:txBody>
          <a:bodyPr/>
          <a:lstStyle/>
          <a:p>
            <a:pPr algn="r"/>
            <a:fld id="{F3477EC8-074D-41C4-94AE-E9EA7CEEA348}" type="slidenum">
              <a:rPr lang="en-US" smtClean="0"/>
              <a:pPr algn="r"/>
              <a:t>5</a:t>
            </a:fld>
            <a:endParaRPr lang="en-US" dirty="0"/>
          </a:p>
        </p:txBody>
      </p:sp>
      <p:pic>
        <p:nvPicPr>
          <p:cNvPr id="2" name="Picture 1">
            <a:extLst>
              <a:ext uri="{FF2B5EF4-FFF2-40B4-BE49-F238E27FC236}">
                <a16:creationId xmlns:a16="http://schemas.microsoft.com/office/drawing/2014/main" id="{12C7DB8B-6290-4CC5-A3EA-83DD9FD900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08346" y="2427325"/>
            <a:ext cx="4069556" cy="245258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570753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7492" y="1272213"/>
            <a:ext cx="5296839" cy="3056719"/>
          </a:xfrm>
        </p:spPr>
        <p:txBody>
          <a:bodyPr>
            <a:noAutofit/>
          </a:bodyPr>
          <a:lstStyle/>
          <a:p>
            <a:pPr marL="0" indent="0" algn="ctr">
              <a:spcBef>
                <a:spcPts val="0"/>
              </a:spcBef>
              <a:buNone/>
            </a:pPr>
            <a:r>
              <a:rPr lang="en-US" sz="2400" b="1" dirty="0">
                <a:solidFill>
                  <a:srgbClr val="505A08"/>
                </a:solidFill>
              </a:rPr>
              <a:t>Resources on the WY Assessment Portal </a:t>
            </a:r>
          </a:p>
          <a:p>
            <a:pPr marL="0" indent="0" algn="ctr">
              <a:spcBef>
                <a:spcPts val="0"/>
              </a:spcBef>
              <a:buNone/>
            </a:pPr>
            <a:r>
              <a:rPr lang="en-US" sz="2400" dirty="0">
                <a:solidFill>
                  <a:srgbClr val="505A08"/>
                </a:solidFill>
              </a:rPr>
              <a:t> </a:t>
            </a:r>
            <a:r>
              <a:rPr lang="en-US" sz="2400" dirty="0">
                <a:solidFill>
                  <a:srgbClr val="505A08"/>
                </a:solidFill>
                <a:hlinkClick r:id="rId3"/>
              </a:rPr>
              <a:t>https://wyoassessment.org/</a:t>
            </a:r>
            <a:r>
              <a:rPr lang="en-US" sz="2400" dirty="0">
                <a:solidFill>
                  <a:srgbClr val="505A08"/>
                </a:solidFill>
              </a:rPr>
              <a:t>  </a:t>
            </a:r>
          </a:p>
          <a:p>
            <a:pPr marL="1377950" lvl="6" indent="-336550">
              <a:spcBef>
                <a:spcPts val="600"/>
              </a:spcBef>
            </a:pPr>
            <a:r>
              <a:rPr lang="en-US" sz="2400" dirty="0">
                <a:solidFill>
                  <a:srgbClr val="505A08"/>
                </a:solidFill>
              </a:rPr>
              <a:t>Manuals </a:t>
            </a:r>
          </a:p>
          <a:p>
            <a:pPr marL="1377950" lvl="6" indent="-336550">
              <a:spcBef>
                <a:spcPts val="600"/>
              </a:spcBef>
            </a:pPr>
            <a:r>
              <a:rPr lang="en-US" sz="2400" dirty="0">
                <a:solidFill>
                  <a:srgbClr val="505A08"/>
                </a:solidFill>
              </a:rPr>
              <a:t>User Guides</a:t>
            </a:r>
          </a:p>
          <a:p>
            <a:pPr marL="1377950" lvl="6" indent="-336550">
              <a:spcBef>
                <a:spcPts val="600"/>
              </a:spcBef>
            </a:pPr>
            <a:r>
              <a:rPr lang="en-US" sz="2400" dirty="0">
                <a:solidFill>
                  <a:srgbClr val="505A08"/>
                </a:solidFill>
              </a:rPr>
              <a:t>Quick Guides</a:t>
            </a:r>
          </a:p>
          <a:p>
            <a:pPr marL="1377950" lvl="6" indent="-336550">
              <a:spcBef>
                <a:spcPts val="600"/>
              </a:spcBef>
            </a:pPr>
            <a:r>
              <a:rPr lang="en-US" sz="2400" dirty="0">
                <a:solidFill>
                  <a:srgbClr val="505A08"/>
                </a:solidFill>
              </a:rPr>
              <a:t>Tutorials</a:t>
            </a:r>
          </a:p>
          <a:p>
            <a:pPr marL="1377950" lvl="6" indent="-336550">
              <a:spcBef>
                <a:spcPts val="600"/>
              </a:spcBef>
            </a:pPr>
            <a:r>
              <a:rPr lang="en-US" sz="2400" dirty="0">
                <a:solidFill>
                  <a:srgbClr val="505A08"/>
                </a:solidFill>
              </a:rPr>
              <a:t>Training slides and recordings</a:t>
            </a:r>
          </a:p>
          <a:p>
            <a:pPr marL="1377950" lvl="6" indent="-336550">
              <a:spcBef>
                <a:spcPts val="600"/>
              </a:spcBef>
            </a:pPr>
            <a:r>
              <a:rPr lang="en-US" sz="2400" dirty="0">
                <a:solidFill>
                  <a:srgbClr val="505A08"/>
                </a:solidFill>
              </a:rPr>
              <a:t>FAQs</a:t>
            </a:r>
          </a:p>
        </p:txBody>
      </p:sp>
      <p:sp>
        <p:nvSpPr>
          <p:cNvPr id="5" name="Content Placeholder 4"/>
          <p:cNvSpPr>
            <a:spLocks noGrp="1"/>
          </p:cNvSpPr>
          <p:nvPr>
            <p:ph idx="10"/>
          </p:nvPr>
        </p:nvSpPr>
        <p:spPr>
          <a:xfrm>
            <a:off x="5934331" y="1237992"/>
            <a:ext cx="4907399" cy="3090940"/>
          </a:xfrm>
        </p:spPr>
        <p:txBody>
          <a:bodyPr>
            <a:normAutofit/>
          </a:bodyPr>
          <a:lstStyle/>
          <a:p>
            <a:pPr marL="0" indent="0" algn="ctr">
              <a:spcBef>
                <a:spcPts val="0"/>
              </a:spcBef>
              <a:buNone/>
            </a:pPr>
            <a:r>
              <a:rPr lang="en-US" sz="2400" b="1" dirty="0">
                <a:solidFill>
                  <a:srgbClr val="505A08"/>
                </a:solidFill>
              </a:rPr>
              <a:t>Resources on the</a:t>
            </a:r>
            <a:r>
              <a:rPr lang="en-US" sz="2400" b="1" dirty="0">
                <a:solidFill>
                  <a:srgbClr val="FF0000"/>
                </a:solidFill>
              </a:rPr>
              <a:t> </a:t>
            </a:r>
            <a:r>
              <a:rPr lang="en-US" sz="2400" b="1" dirty="0">
                <a:solidFill>
                  <a:srgbClr val="505A08"/>
                </a:solidFill>
              </a:rPr>
              <a:t>WDE website </a:t>
            </a:r>
          </a:p>
          <a:p>
            <a:pPr marL="0" indent="0" algn="ctr">
              <a:spcBef>
                <a:spcPts val="0"/>
              </a:spcBef>
              <a:buNone/>
            </a:pPr>
            <a:r>
              <a:rPr lang="en-US" sz="2400" dirty="0">
                <a:solidFill>
                  <a:srgbClr val="505A08"/>
                </a:solidFill>
                <a:hlinkClick r:id="rId4"/>
              </a:rPr>
              <a:t>https://edu.wyoming.gov/</a:t>
            </a:r>
            <a:r>
              <a:rPr lang="en-US" sz="2400" dirty="0">
                <a:solidFill>
                  <a:srgbClr val="505A08"/>
                </a:solidFill>
              </a:rPr>
              <a:t> </a:t>
            </a:r>
          </a:p>
          <a:p>
            <a:pPr marL="1366838" lvl="7" indent="-342900">
              <a:spcBef>
                <a:spcPts val="600"/>
              </a:spcBef>
            </a:pPr>
            <a:r>
              <a:rPr lang="en-US" sz="2400" dirty="0">
                <a:solidFill>
                  <a:srgbClr val="505A08"/>
                </a:solidFill>
              </a:rPr>
              <a:t>Blueprints</a:t>
            </a:r>
          </a:p>
          <a:p>
            <a:pPr marL="1366838" lvl="7" indent="-342900">
              <a:spcBef>
                <a:spcPts val="600"/>
              </a:spcBef>
            </a:pPr>
            <a:r>
              <a:rPr lang="en-US" sz="2400" dirty="0">
                <a:solidFill>
                  <a:srgbClr val="505A08"/>
                </a:solidFill>
              </a:rPr>
              <a:t>Training Registration</a:t>
            </a:r>
          </a:p>
          <a:p>
            <a:pPr marL="1366838" lvl="7" indent="-342900">
              <a:spcBef>
                <a:spcPts val="600"/>
              </a:spcBef>
            </a:pPr>
            <a:r>
              <a:rPr lang="en-US" sz="2400" dirty="0">
                <a:solidFill>
                  <a:srgbClr val="505A08"/>
                </a:solidFill>
              </a:rPr>
              <a:t>Assessment calendar</a:t>
            </a:r>
          </a:p>
          <a:p>
            <a:pPr marL="1366838" lvl="7" indent="-342900">
              <a:spcBef>
                <a:spcPts val="600"/>
              </a:spcBef>
            </a:pPr>
            <a:r>
              <a:rPr lang="en-US" sz="2400" dirty="0">
                <a:solidFill>
                  <a:srgbClr val="505A08"/>
                </a:solidFill>
              </a:rPr>
              <a:t>Assessment newsletters</a:t>
            </a:r>
          </a:p>
        </p:txBody>
      </p:sp>
      <p:sp>
        <p:nvSpPr>
          <p:cNvPr id="3" name="Title 2"/>
          <p:cNvSpPr>
            <a:spLocks noGrp="1"/>
          </p:cNvSpPr>
          <p:nvPr>
            <p:ph type="title"/>
          </p:nvPr>
        </p:nvSpPr>
        <p:spPr>
          <a:xfrm>
            <a:off x="457200" y="91440"/>
            <a:ext cx="11016200" cy="548640"/>
          </a:xfrm>
        </p:spPr>
        <p:txBody>
          <a:bodyPr>
            <a:normAutofit/>
          </a:bodyPr>
          <a:lstStyle/>
          <a:p>
            <a:r>
              <a:rPr lang="en-US" sz="3600" dirty="0"/>
              <a:t>For More Information</a:t>
            </a:r>
          </a:p>
        </p:txBody>
      </p:sp>
      <p:sp>
        <p:nvSpPr>
          <p:cNvPr id="4" name="Slide Number Placeholder 3"/>
          <p:cNvSpPr>
            <a:spLocks noGrp="1"/>
          </p:cNvSpPr>
          <p:nvPr>
            <p:ph type="sldNum" sz="quarter" idx="11"/>
          </p:nvPr>
        </p:nvSpPr>
        <p:spPr/>
        <p:txBody>
          <a:bodyPr/>
          <a:lstStyle/>
          <a:p>
            <a:pPr algn="r"/>
            <a:fld id="{F3477EC8-074D-41C4-94AE-E9EA7CEEA348}" type="slidenum">
              <a:rPr lang="en-US" smtClean="0"/>
              <a:pPr algn="r"/>
              <a:t>50</a:t>
            </a:fld>
            <a:endParaRPr lang="en-US" dirty="0"/>
          </a:p>
        </p:txBody>
      </p:sp>
      <p:sp>
        <p:nvSpPr>
          <p:cNvPr id="6" name="TextBox 5"/>
          <p:cNvSpPr txBox="1"/>
          <p:nvPr/>
        </p:nvSpPr>
        <p:spPr>
          <a:xfrm>
            <a:off x="3311039" y="4893289"/>
            <a:ext cx="5569923" cy="1477328"/>
          </a:xfrm>
          <a:prstGeom prst="rect">
            <a:avLst/>
          </a:prstGeom>
          <a:noFill/>
        </p:spPr>
        <p:txBody>
          <a:bodyPr wrap="none" rtlCol="0">
            <a:spAutoFit/>
          </a:bodyPr>
          <a:lstStyle/>
          <a:p>
            <a:pPr algn="ctr"/>
            <a:r>
              <a:rPr lang="en-US" sz="2400" b="1" dirty="0">
                <a:solidFill>
                  <a:srgbClr val="505A08"/>
                </a:solidFill>
              </a:rPr>
              <a:t>Wyoming Help Desk</a:t>
            </a:r>
          </a:p>
          <a:p>
            <a:pPr algn="ctr"/>
            <a:r>
              <a:rPr lang="en-US" sz="2400" dirty="0">
                <a:solidFill>
                  <a:srgbClr val="505A08"/>
                </a:solidFill>
              </a:rPr>
              <a:t>(888) 897-8024</a:t>
            </a:r>
          </a:p>
          <a:p>
            <a:pPr algn="ctr"/>
            <a:r>
              <a:rPr lang="en-US" sz="2400" dirty="0">
                <a:solidFill>
                  <a:srgbClr val="505A08"/>
                </a:solidFill>
                <a:hlinkClick r:id="rId5"/>
              </a:rPr>
              <a:t>wyohelpdesk@cambiumassessment.com</a:t>
            </a:r>
            <a:r>
              <a:rPr lang="en-US" sz="2400" dirty="0">
                <a:solidFill>
                  <a:srgbClr val="505A08"/>
                </a:solidFill>
              </a:rPr>
              <a:t> </a:t>
            </a:r>
          </a:p>
          <a:p>
            <a:endParaRPr lang="en-US" dirty="0">
              <a:solidFill>
                <a:schemeClr val="accent1">
                  <a:lumMod val="75000"/>
                </a:schemeClr>
              </a:solidFill>
            </a:endParaRPr>
          </a:p>
        </p:txBody>
      </p:sp>
    </p:spTree>
    <p:extLst>
      <p:ext uri="{BB962C8B-B14F-4D97-AF65-F5344CB8AC3E}">
        <p14:creationId xmlns:p14="http://schemas.microsoft.com/office/powerpoint/2010/main" val="35094664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B5E93CD-BE88-4EAB-831D-6CCC4FA88548}"/>
              </a:ext>
            </a:extLst>
          </p:cNvPr>
          <p:cNvSpPr>
            <a:spLocks noGrp="1"/>
          </p:cNvSpPr>
          <p:nvPr>
            <p:ph type="body" sz="quarter" idx="11"/>
          </p:nvPr>
        </p:nvSpPr>
        <p:spPr>
          <a:xfrm>
            <a:off x="1817738" y="2190980"/>
            <a:ext cx="8556523" cy="2476040"/>
          </a:xfrm>
        </p:spPr>
        <p:txBody>
          <a:bodyPr/>
          <a:lstStyle/>
          <a:p>
            <a:pPr>
              <a:lnSpc>
                <a:spcPct val="100000"/>
              </a:lnSpc>
              <a:spcBef>
                <a:spcPct val="0"/>
              </a:spcBef>
            </a:pPr>
            <a:endParaRPr lang="en-US" sz="3600" dirty="0">
              <a:latin typeface="+mj-lt"/>
              <a:ea typeface="+mj-ea"/>
            </a:endParaRPr>
          </a:p>
          <a:p>
            <a:pPr>
              <a:lnSpc>
                <a:spcPct val="100000"/>
              </a:lnSpc>
              <a:spcBef>
                <a:spcPct val="0"/>
              </a:spcBef>
            </a:pPr>
            <a:r>
              <a:rPr lang="en-US" altLang="en-US" sz="3600" dirty="0">
                <a:latin typeface="+mj-lt"/>
                <a:ea typeface="+mj-ea"/>
              </a:rPr>
              <a:t>Thank you for attending this training session!</a:t>
            </a:r>
          </a:p>
          <a:p>
            <a:pPr>
              <a:lnSpc>
                <a:spcPct val="100000"/>
              </a:lnSpc>
              <a:spcBef>
                <a:spcPct val="0"/>
              </a:spcBef>
            </a:pPr>
            <a:endParaRPr lang="en-US" sz="3600" dirty="0">
              <a:latin typeface="+mj-lt"/>
              <a:ea typeface="+mj-ea"/>
            </a:endParaRPr>
          </a:p>
        </p:txBody>
      </p:sp>
      <p:sp>
        <p:nvSpPr>
          <p:cNvPr id="4" name="Slide Number Placeholder 3">
            <a:extLst>
              <a:ext uri="{FF2B5EF4-FFF2-40B4-BE49-F238E27FC236}">
                <a16:creationId xmlns:a16="http://schemas.microsoft.com/office/drawing/2014/main" id="{4352FDA5-8225-422F-8A4C-8F79BC09E07B}"/>
              </a:ext>
            </a:extLst>
          </p:cNvPr>
          <p:cNvSpPr>
            <a:spLocks noGrp="1"/>
          </p:cNvSpPr>
          <p:nvPr>
            <p:ph type="sldNum" sz="quarter" idx="4294967295"/>
          </p:nvPr>
        </p:nvSpPr>
        <p:spPr>
          <a:xfrm>
            <a:off x="11485563" y="6445250"/>
            <a:ext cx="706437" cy="27781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986122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05613"/>
            <a:ext cx="10966449" cy="4376440"/>
          </a:xfrm>
        </p:spPr>
        <p:txBody>
          <a:bodyPr>
            <a:normAutofit/>
          </a:bodyPr>
          <a:lstStyle/>
          <a:p>
            <a:pPr marL="342900" indent="-342900">
              <a:buFont typeface="Arial" panose="020B0604020202020204" pitchFamily="34" charset="0"/>
              <a:buChar char="•"/>
            </a:pPr>
            <a:r>
              <a:rPr lang="en-US" sz="2400" dirty="0"/>
              <a:t>Students are added to TIDE via the nightly file upload process.</a:t>
            </a:r>
          </a:p>
          <a:p>
            <a:pPr marL="342900" indent="-342900">
              <a:buFont typeface="Arial" panose="020B0604020202020204" pitchFamily="34" charset="0"/>
              <a:buChar char="•"/>
            </a:pPr>
            <a:r>
              <a:rPr lang="en-US" sz="2400" dirty="0"/>
              <a:t>Student information is provided from each district</a:t>
            </a:r>
            <a:r>
              <a:rPr lang="en-US" sz="2400" dirty="0">
                <a:solidFill>
                  <a:schemeClr val="tx2"/>
                </a:solidFill>
              </a:rPr>
              <a:t>’s</a:t>
            </a:r>
            <a:r>
              <a:rPr lang="en-US" sz="2400" dirty="0"/>
              <a:t> </a:t>
            </a:r>
            <a:r>
              <a:rPr lang="en-US" sz="2400" dirty="0">
                <a:solidFill>
                  <a:schemeClr val="tx2"/>
                </a:solidFill>
              </a:rPr>
              <a:t>Student Information System (SIS) and SPED Advantage to WDE. All information must be correct in both systems.</a:t>
            </a:r>
          </a:p>
          <a:p>
            <a:pPr marL="342900" indent="-342900">
              <a:buFont typeface="Arial" panose="020B0604020202020204" pitchFamily="34" charset="0"/>
              <a:buChar char="•"/>
            </a:pPr>
            <a:r>
              <a:rPr lang="en-US" sz="2400" dirty="0"/>
              <a:t>If any student addition or demographic change is needed, the DTC should ensure the information is correct in the SIS, then contact WDE.</a:t>
            </a:r>
          </a:p>
        </p:txBody>
      </p:sp>
      <p:sp>
        <p:nvSpPr>
          <p:cNvPr id="3" name="Title 2"/>
          <p:cNvSpPr>
            <a:spLocks noGrp="1"/>
          </p:cNvSpPr>
          <p:nvPr>
            <p:ph type="title"/>
          </p:nvPr>
        </p:nvSpPr>
        <p:spPr>
          <a:xfrm>
            <a:off x="457200" y="91440"/>
            <a:ext cx="11016200" cy="548640"/>
          </a:xfrm>
        </p:spPr>
        <p:txBody>
          <a:bodyPr>
            <a:normAutofit/>
          </a:bodyPr>
          <a:lstStyle/>
          <a:p>
            <a:r>
              <a:rPr lang="en-US" sz="3600" dirty="0"/>
              <a:t>Student Information</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6</a:t>
            </a:fld>
            <a:endParaRPr lang="en-US" dirty="0"/>
          </a:p>
        </p:txBody>
      </p:sp>
    </p:spTree>
    <p:extLst>
      <p:ext uri="{BB962C8B-B14F-4D97-AF65-F5344CB8AC3E}">
        <p14:creationId xmlns:p14="http://schemas.microsoft.com/office/powerpoint/2010/main" val="2443850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6277"/>
            <a:ext cx="10966449" cy="4832303"/>
          </a:xfrm>
        </p:spPr>
        <p:txBody>
          <a:bodyPr>
            <a:noAutofit/>
          </a:bodyPr>
          <a:lstStyle/>
          <a:p>
            <a:pPr marL="285750" indent="-285750">
              <a:buFont typeface="Arial" panose="020B0604020202020204" pitchFamily="34" charset="0"/>
              <a:buChar char="•"/>
            </a:pPr>
            <a:r>
              <a:rPr lang="en-US" sz="2400" dirty="0">
                <a:effectLst/>
                <a:latin typeface="Segoe UI" panose="020B0502040204020203" pitchFamily="34" charset="0"/>
              </a:rPr>
              <a:t>IEP Team should reference the WY-ALT Achievement Level Descriptors when completing the LCI.</a:t>
            </a:r>
            <a:endParaRPr lang="en-US" sz="2400" dirty="0">
              <a:effectLst/>
              <a:latin typeface="Arial" panose="020B0604020202020204" pitchFamily="34" charset="0"/>
            </a:endParaRPr>
          </a:p>
          <a:p>
            <a:pPr marL="285750" indent="-285750">
              <a:buFont typeface="Arial" panose="020B0604020202020204" pitchFamily="34" charset="0"/>
              <a:buChar char="•"/>
            </a:pPr>
            <a:r>
              <a:rPr lang="en-US" sz="2400" dirty="0">
                <a:solidFill>
                  <a:schemeClr val="tx2">
                    <a:lumMod val="95000"/>
                    <a:lumOff val="5000"/>
                  </a:schemeClr>
                </a:solidFill>
              </a:rPr>
              <a:t>Purpose is to describe the characteristics of students who participate in the WY-ALT Assessment and Wyoming Extended Standards (WYES);</a:t>
            </a:r>
          </a:p>
          <a:p>
            <a:pPr marL="285750" indent="-285750">
              <a:buFont typeface="Arial" panose="020B0604020202020204" pitchFamily="34" charset="0"/>
              <a:buChar char="•"/>
            </a:pPr>
            <a:r>
              <a:rPr lang="en-US" sz="2400" dirty="0">
                <a:solidFill>
                  <a:schemeClr val="tx2">
                    <a:lumMod val="95000"/>
                    <a:lumOff val="5000"/>
                  </a:schemeClr>
                </a:solidFill>
              </a:rPr>
              <a:t>Delivered </a:t>
            </a:r>
            <a:r>
              <a:rPr lang="en-US" sz="2400" dirty="0">
                <a:solidFill>
                  <a:schemeClr val="tx2"/>
                </a:solidFill>
              </a:rPr>
              <a:t>online through the Student Interface in the Test Delivery System (TDS);</a:t>
            </a:r>
          </a:p>
          <a:p>
            <a:pPr marL="285750" indent="-285750">
              <a:buFont typeface="Arial" panose="020B0604020202020204" pitchFamily="34" charset="0"/>
              <a:buChar char="•"/>
            </a:pPr>
            <a:r>
              <a:rPr lang="en-US" sz="2400" dirty="0">
                <a:solidFill>
                  <a:schemeClr val="tx2">
                    <a:lumMod val="95000"/>
                    <a:lumOff val="5000"/>
                  </a:schemeClr>
                </a:solidFill>
              </a:rPr>
              <a:t>Completed by the IEP Team after completing the WY-ALT Participation Checklist or other evaluation documentation, then transcribed by the ALT-TA into the Test Delivery System (TDS); </a:t>
            </a:r>
          </a:p>
          <a:p>
            <a:pPr marL="285750" indent="-285750">
              <a:buFont typeface="Arial" panose="020B0604020202020204" pitchFamily="34" charset="0"/>
              <a:buChar char="•"/>
            </a:pPr>
            <a:endParaRPr lang="en-US" sz="2400" dirty="0">
              <a:solidFill>
                <a:schemeClr val="tx2">
                  <a:lumMod val="95000"/>
                  <a:lumOff val="5000"/>
                </a:schemeClr>
              </a:solidFill>
            </a:endParaRPr>
          </a:p>
        </p:txBody>
      </p:sp>
      <p:sp>
        <p:nvSpPr>
          <p:cNvPr id="3" name="Title 2"/>
          <p:cNvSpPr>
            <a:spLocks noGrp="1"/>
          </p:cNvSpPr>
          <p:nvPr>
            <p:ph type="title"/>
          </p:nvPr>
        </p:nvSpPr>
        <p:spPr>
          <a:xfrm>
            <a:off x="457200" y="91440"/>
            <a:ext cx="11016200" cy="548640"/>
          </a:xfrm>
        </p:spPr>
        <p:txBody>
          <a:bodyPr>
            <a:normAutofit/>
          </a:bodyPr>
          <a:lstStyle/>
          <a:p>
            <a:r>
              <a:rPr lang="en-US" sz="3600" dirty="0"/>
              <a:t>Learner Characteristics Inventory</a:t>
            </a:r>
          </a:p>
        </p:txBody>
      </p:sp>
      <p:sp>
        <p:nvSpPr>
          <p:cNvPr id="5" name="Slide Number Placeholder 3">
            <a:extLst>
              <a:ext uri="{FF2B5EF4-FFF2-40B4-BE49-F238E27FC236}">
                <a16:creationId xmlns:a16="http://schemas.microsoft.com/office/drawing/2014/main" id="{AE393F8E-0ED1-4326-B84E-F7D9BE9E9396}"/>
              </a:ext>
            </a:extLst>
          </p:cNvPr>
          <p:cNvSpPr>
            <a:spLocks noGrp="1"/>
          </p:cNvSpPr>
          <p:nvPr>
            <p:ph type="sldNum" sz="quarter" idx="10"/>
          </p:nvPr>
        </p:nvSpPr>
        <p:spPr>
          <a:xfrm>
            <a:off x="11442432" y="6444777"/>
            <a:ext cx="706657" cy="278820"/>
          </a:xfrm>
        </p:spPr>
        <p:txBody>
          <a:bodyPr/>
          <a:lstStyle/>
          <a:p>
            <a:pPr algn="r"/>
            <a:fld id="{F3477EC8-074D-41C4-94AE-E9EA7CEEA348}" type="slidenum">
              <a:rPr lang="en-US" smtClean="0"/>
              <a:pPr algn="r"/>
              <a:t>7</a:t>
            </a:fld>
            <a:endParaRPr lang="en-US" dirty="0"/>
          </a:p>
        </p:txBody>
      </p:sp>
    </p:spTree>
    <p:extLst>
      <p:ext uri="{BB962C8B-B14F-4D97-AF65-F5344CB8AC3E}">
        <p14:creationId xmlns:p14="http://schemas.microsoft.com/office/powerpoint/2010/main" val="541003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05495"/>
            <a:ext cx="10966449" cy="4873866"/>
          </a:xfrm>
        </p:spPr>
        <p:txBody>
          <a:bodyPr>
            <a:noAutofit/>
          </a:bodyPr>
          <a:lstStyle/>
          <a:p>
            <a:pPr marL="342900" indent="-342900">
              <a:buFont typeface="Arial" panose="020B0604020202020204" pitchFamily="34" charset="0"/>
              <a:buChar char="•"/>
            </a:pPr>
            <a:r>
              <a:rPr lang="en-US" sz="2400" dirty="0">
                <a:solidFill>
                  <a:schemeClr val="tx2">
                    <a:lumMod val="95000"/>
                    <a:lumOff val="5000"/>
                  </a:schemeClr>
                </a:solidFill>
              </a:rPr>
              <a:t>Comprised of questions about the student’s abilities and achievement, during  the calendar year; </a:t>
            </a:r>
          </a:p>
          <a:p>
            <a:pPr marL="342900" indent="-342900">
              <a:buFont typeface="Arial" panose="020B0604020202020204" pitchFamily="34" charset="0"/>
              <a:buChar char="•"/>
            </a:pPr>
            <a:r>
              <a:rPr lang="en-US" sz="2400" dirty="0"/>
              <a:t>Student does not need to be present;</a:t>
            </a:r>
          </a:p>
          <a:p>
            <a:pPr marL="342900" indent="-342900">
              <a:buFont typeface="Arial" panose="020B0604020202020204" pitchFamily="34" charset="0"/>
              <a:buChar char="•"/>
            </a:pPr>
            <a:r>
              <a:rPr lang="en-US" sz="2400" dirty="0"/>
              <a:t>Must be completed before WY-ALT</a:t>
            </a:r>
            <a:r>
              <a:rPr lang="en-US" sz="2400" dirty="0">
                <a:solidFill>
                  <a:srgbClr val="FF0000"/>
                </a:solidFill>
              </a:rPr>
              <a:t> </a:t>
            </a:r>
            <a:r>
              <a:rPr lang="en-US" sz="2400" dirty="0">
                <a:solidFill>
                  <a:schemeClr val="tx2"/>
                </a:solidFill>
              </a:rPr>
              <a:t>test</a:t>
            </a:r>
            <a:r>
              <a:rPr lang="en-US" sz="2400" dirty="0">
                <a:solidFill>
                  <a:srgbClr val="FF0000"/>
                </a:solidFill>
              </a:rPr>
              <a:t> </a:t>
            </a:r>
            <a:r>
              <a:rPr lang="en-US" sz="2400" dirty="0"/>
              <a:t>administration;</a:t>
            </a:r>
          </a:p>
          <a:p>
            <a:pPr marL="342900" indent="-342900">
              <a:buFont typeface="Arial" panose="020B0604020202020204" pitchFamily="34" charset="0"/>
              <a:buChar char="•"/>
            </a:pPr>
            <a:r>
              <a:rPr lang="en-US" sz="2400" dirty="0"/>
              <a:t>Resources can be found in the Directions for Administration Manual and the WY Assessment Portal.</a:t>
            </a:r>
            <a:endParaRPr lang="en-US" sz="2400" u="sng" dirty="0"/>
          </a:p>
        </p:txBody>
      </p:sp>
      <p:sp>
        <p:nvSpPr>
          <p:cNvPr id="3" name="Title 2"/>
          <p:cNvSpPr>
            <a:spLocks noGrp="1"/>
          </p:cNvSpPr>
          <p:nvPr>
            <p:ph type="title"/>
          </p:nvPr>
        </p:nvSpPr>
        <p:spPr>
          <a:xfrm>
            <a:off x="457200" y="91440"/>
            <a:ext cx="11016200" cy="548640"/>
          </a:xfrm>
        </p:spPr>
        <p:txBody>
          <a:bodyPr>
            <a:normAutofit/>
          </a:bodyPr>
          <a:lstStyle/>
          <a:p>
            <a:r>
              <a:rPr lang="en-US" sz="3600" dirty="0"/>
              <a:t>Learner Characteristics Inventory (cont.)</a:t>
            </a:r>
          </a:p>
        </p:txBody>
      </p:sp>
      <p:sp>
        <p:nvSpPr>
          <p:cNvPr id="5" name="Slide Number Placeholder 3">
            <a:extLst>
              <a:ext uri="{FF2B5EF4-FFF2-40B4-BE49-F238E27FC236}">
                <a16:creationId xmlns:a16="http://schemas.microsoft.com/office/drawing/2014/main" id="{AE393F8E-0ED1-4326-B84E-F7D9BE9E9396}"/>
              </a:ext>
            </a:extLst>
          </p:cNvPr>
          <p:cNvSpPr>
            <a:spLocks noGrp="1"/>
          </p:cNvSpPr>
          <p:nvPr>
            <p:ph type="sldNum" sz="quarter" idx="10"/>
          </p:nvPr>
        </p:nvSpPr>
        <p:spPr>
          <a:xfrm>
            <a:off x="11442432" y="6444777"/>
            <a:ext cx="706657" cy="278820"/>
          </a:xfrm>
        </p:spPr>
        <p:txBody>
          <a:bodyPr/>
          <a:lstStyle/>
          <a:p>
            <a:pPr algn="r"/>
            <a:fld id="{F3477EC8-074D-41C4-94AE-E9EA7CEEA348}" type="slidenum">
              <a:rPr lang="en-US" smtClean="0"/>
              <a:pPr algn="r"/>
              <a:t>8</a:t>
            </a:fld>
            <a:endParaRPr lang="en-US" dirty="0"/>
          </a:p>
        </p:txBody>
      </p:sp>
    </p:spTree>
    <p:extLst>
      <p:ext uri="{BB962C8B-B14F-4D97-AF65-F5344CB8AC3E}">
        <p14:creationId xmlns:p14="http://schemas.microsoft.com/office/powerpoint/2010/main" val="3686942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36030"/>
            <a:ext cx="10966265" cy="3852006"/>
          </a:xfrm>
        </p:spPr>
        <p:txBody>
          <a:bodyPr/>
          <a:lstStyle/>
          <a:p>
            <a:pPr marL="0" indent="0">
              <a:buNone/>
            </a:pPr>
            <a:r>
              <a:rPr lang="en-US" sz="2400" dirty="0"/>
              <a:t>The decision-making framework used to determine student participation in an assessment relies on the following basic assumptions: </a:t>
            </a:r>
          </a:p>
          <a:p>
            <a:pPr>
              <a:buFont typeface="Arial" panose="020B0604020202020204" pitchFamily="34" charset="0"/>
              <a:buChar char="•"/>
            </a:pPr>
            <a:r>
              <a:rPr lang="en-US" sz="2400" dirty="0"/>
              <a:t>The vast majority of students with disabilities should be able to participate in the general state assessment with appropriate accommodations, if needed. </a:t>
            </a:r>
          </a:p>
          <a:p>
            <a:pPr>
              <a:buFont typeface="Arial" panose="020B0604020202020204" pitchFamily="34" charset="0"/>
              <a:buChar char="•"/>
            </a:pPr>
            <a:r>
              <a:rPr lang="en-US" sz="2400" dirty="0"/>
              <a:t>A small number of students should participate in the WY-ALT (&lt;1%). </a:t>
            </a:r>
          </a:p>
          <a:p>
            <a:pPr marL="0" indent="0">
              <a:buNone/>
            </a:pPr>
            <a:endParaRPr lang="en-US" dirty="0"/>
          </a:p>
        </p:txBody>
      </p:sp>
      <p:sp>
        <p:nvSpPr>
          <p:cNvPr id="3" name="Title 2"/>
          <p:cNvSpPr>
            <a:spLocks noGrp="1"/>
          </p:cNvSpPr>
          <p:nvPr>
            <p:ph type="title"/>
          </p:nvPr>
        </p:nvSpPr>
        <p:spPr>
          <a:xfrm>
            <a:off x="457200" y="91440"/>
            <a:ext cx="11016200" cy="548640"/>
          </a:xfrm>
        </p:spPr>
        <p:txBody>
          <a:bodyPr>
            <a:normAutofit/>
          </a:bodyPr>
          <a:lstStyle/>
          <a:p>
            <a:r>
              <a:rPr lang="en-US" sz="3600" dirty="0"/>
              <a:t>Identifying ALT-Appropriate Students </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9</a:t>
            </a:fld>
            <a:endParaRPr lang="en-US" dirty="0"/>
          </a:p>
        </p:txBody>
      </p:sp>
    </p:spTree>
    <p:extLst>
      <p:ext uri="{BB962C8B-B14F-4D97-AF65-F5344CB8AC3E}">
        <p14:creationId xmlns:p14="http://schemas.microsoft.com/office/powerpoint/2010/main" val="3308622446"/>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axKeywordTaxHTField>
    <TaxCatchAll xmlns="3c8d6406-deae-4a0d-a95e-fe53ed4a1ace">
      <Value>1327</Value>
    </TaxCatchAll>
  </documentManagement>
</p:properties>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EAC94F-0CB7-47E2-B1CC-A0F105248E94}">
  <ds:schemaRefs>
    <ds:schemaRef ds:uri="http://purl.org/dc/elements/1.1/"/>
    <ds:schemaRef ds:uri="http://www.w3.org/XML/1998/namespace"/>
    <ds:schemaRef ds:uri="http://schemas.openxmlformats.org/package/2006/metadata/core-properties"/>
    <ds:schemaRef ds:uri="http://schemas.microsoft.com/office/2006/documentManagement/types"/>
    <ds:schemaRef ds:uri="3c8d6406-deae-4a0d-a95e-fe53ed4a1ace"/>
    <ds:schemaRef ds:uri="http://schemas.microsoft.com/office/2006/metadata/properties"/>
    <ds:schemaRef ds:uri="http://purl.org/dc/dcmitype/"/>
    <ds:schemaRef ds:uri="http://schemas.microsoft.com/office/infopath/2007/PartnerControls"/>
    <ds:schemaRef ds:uri="60b788f9-dbc8-42fd-99f2-081ed83a52df"/>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10207</TotalTime>
  <Words>3785</Words>
  <Application>Microsoft Office PowerPoint</Application>
  <PresentationFormat>Widescreen</PresentationFormat>
  <Paragraphs>412</Paragraphs>
  <Slides>51</Slides>
  <Notes>51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51</vt:i4>
      </vt:variant>
    </vt:vector>
  </HeadingPairs>
  <TitlesOfParts>
    <vt:vector size="62" baseType="lpstr">
      <vt:lpstr>Arial</vt:lpstr>
      <vt:lpstr>Arial Narrow</vt:lpstr>
      <vt:lpstr>ArialMT</vt:lpstr>
      <vt:lpstr>Calibri</vt:lpstr>
      <vt:lpstr>Franklin Gothic Book</vt:lpstr>
      <vt:lpstr>Franklin Gothic Medium</vt:lpstr>
      <vt:lpstr>Franklin Gothic Medium (Headings)</vt:lpstr>
      <vt:lpstr>Gill Sans MT</vt:lpstr>
      <vt:lpstr>Segoe UI</vt:lpstr>
      <vt:lpstr>Times New Roman</vt:lpstr>
      <vt:lpstr>Cambium Assessment PPT</vt:lpstr>
      <vt:lpstr>Wyoming Alternate Assessment (WY-ALT) Test Administration Training</vt:lpstr>
      <vt:lpstr> Purpose of this Training</vt:lpstr>
      <vt:lpstr>Training Objectives</vt:lpstr>
      <vt:lpstr>Important Information for Spring 2023  WY-ALT Assessments</vt:lpstr>
      <vt:lpstr>Training Requirements</vt:lpstr>
      <vt:lpstr>Student Information</vt:lpstr>
      <vt:lpstr>Learner Characteristics Inventory</vt:lpstr>
      <vt:lpstr>Learner Characteristics Inventory (cont.)</vt:lpstr>
      <vt:lpstr>Identifying ALT-Appropriate Students </vt:lpstr>
      <vt:lpstr>Identifying ALT-Appropriate Students (cont.)</vt:lpstr>
      <vt:lpstr>Early Stopping Rule</vt:lpstr>
      <vt:lpstr>Early Stopping Rule (cont.)</vt:lpstr>
      <vt:lpstr>Reporting When a Student Uses the Early Stopping Rule</vt:lpstr>
      <vt:lpstr>Paper Accommodations</vt:lpstr>
      <vt:lpstr>Paper Accommodations (cont.)</vt:lpstr>
      <vt:lpstr>Paper Accommodations (cont.)</vt:lpstr>
      <vt:lpstr>Exceptional Accommodation Requests</vt:lpstr>
      <vt:lpstr>Exceptional Accommodation Requests (cont.)</vt:lpstr>
      <vt:lpstr>Exceptional Accommodations</vt:lpstr>
      <vt:lpstr>Exceptional Accommodations</vt:lpstr>
      <vt:lpstr>Exceptional Accommodations</vt:lpstr>
      <vt:lpstr>Audio</vt:lpstr>
      <vt:lpstr>Scoring</vt:lpstr>
      <vt:lpstr>Spring 2023 WY-ALT Overview</vt:lpstr>
      <vt:lpstr>When Is the WY-ALT Administered?</vt:lpstr>
      <vt:lpstr>WY-ALT Assignment by Grade</vt:lpstr>
      <vt:lpstr>WY-ALT Test Design</vt:lpstr>
      <vt:lpstr>How is the WY-ALT Administered?</vt:lpstr>
      <vt:lpstr>How is the WY-ALT Administered? (cont.)</vt:lpstr>
      <vt:lpstr>How is the WY-ALT Administered? (cont.)</vt:lpstr>
      <vt:lpstr>Secure Browser</vt:lpstr>
      <vt:lpstr>How is the WY-ALT Administered? (cont.)</vt:lpstr>
      <vt:lpstr>TA Interface</vt:lpstr>
      <vt:lpstr>Sign-In (Student Interface)</vt:lpstr>
      <vt:lpstr>Student Look Up Tool</vt:lpstr>
      <vt:lpstr>Student Look Up Tool (cont.)</vt:lpstr>
      <vt:lpstr>Student Look Up Tool (cont.)</vt:lpstr>
      <vt:lpstr>Student Look Up Tool (cont.)</vt:lpstr>
      <vt:lpstr>Student Look Up Tool (cont.)</vt:lpstr>
      <vt:lpstr>Sign-In (Student Interface)</vt:lpstr>
      <vt:lpstr>TA Interface Dashboard</vt:lpstr>
      <vt:lpstr>Student Interface</vt:lpstr>
      <vt:lpstr>Student Interface (cont.)</vt:lpstr>
      <vt:lpstr>Monitoring Test Progress in TIDE</vt:lpstr>
      <vt:lpstr>Monitoring Test Progress in TIDE</vt:lpstr>
      <vt:lpstr>Centralized Reporting</vt:lpstr>
      <vt:lpstr>Centralized Reporting (cont.)</vt:lpstr>
      <vt:lpstr>Contact Your Help Desk</vt:lpstr>
      <vt:lpstr>Path to Success</vt:lpstr>
      <vt:lpstr>For More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Wyoming Alternate Assessment (WY-ALT) Test Administration Training</dc:title>
  <dc:creator>Kimberly Wafer</dc:creator>
  <cp:lastModifiedBy>Carol Cahill</cp:lastModifiedBy>
  <cp:revision>469</cp:revision>
  <dcterms:created xsi:type="dcterms:W3CDTF">2020-11-09T05:09:50Z</dcterms:created>
  <dcterms:modified xsi:type="dcterms:W3CDTF">2023-02-07T16:15:27Z</dcterms:modified>
</cp:coreProperties>
</file>