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3" r:id="rId1"/>
  </p:sldMasterIdLst>
  <p:notesMasterIdLst>
    <p:notesMasterId r:id="rId2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84" y="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23a745d5de3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23a745d5de3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23adb1027e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23adb1027e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23a745d5de3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23a745d5de3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23a745d5de3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23a745d5de3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23a745d5de3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23a745d5de3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23a745d5de3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23a745d5de3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23a745d5de3_1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23a745d5de3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23a745d5de3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23a745d5de3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23a745d5de3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23a745d5de3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23a745d5de3_0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23a745d5de3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3a745d5de3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23a745d5de3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23a745d5de3_0_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23a745d5de3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23a745d5de3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23a745d5de3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3a745d5de3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23a745d5de3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23a745d5de3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23a745d5de3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3a745d5de3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23a745d5de3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23a745d5de3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23a745d5de3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23a745d5de3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23a745d5de3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23a745d5de3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23a745d5de3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4800600"/>
            <a:ext cx="91440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4750737"/>
            <a:ext cx="9144000" cy="498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569214"/>
            <a:ext cx="7543800" cy="2674620"/>
          </a:xfrm>
        </p:spPr>
        <p:txBody>
          <a:bodyPr anchor="b">
            <a:normAutofit/>
          </a:bodyPr>
          <a:lstStyle>
            <a:lvl1pPr algn="l">
              <a:lnSpc>
                <a:spcPct val="85000"/>
              </a:lnSpc>
              <a:defRPr sz="6000" spc="-3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3341716"/>
            <a:ext cx="7543800" cy="85725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8/23/2023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980032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8/23/2023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08389803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309226"/>
            <a:ext cx="1971675" cy="431992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9226"/>
            <a:ext cx="5800725" cy="4319924"/>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8/23/2023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66567454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409245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8/23/2023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03271431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69214"/>
            <a:ext cx="7543800" cy="2674620"/>
          </a:xfrm>
        </p:spPr>
        <p:txBody>
          <a:bodyPr anchor="b" anchorCtr="0">
            <a:normAutofit/>
          </a:bodyPr>
          <a:lstStyle>
            <a:lvl1pPr>
              <a:lnSpc>
                <a:spcPct val="85000"/>
              </a:lnSpc>
              <a:defRPr sz="6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3339846"/>
            <a:ext cx="7543800" cy="85725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8/23/2023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9349500"/>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14953"/>
            <a:ext cx="7543800" cy="108806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384301"/>
            <a:ext cx="3703320" cy="30175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384301"/>
            <a:ext cx="3703320" cy="3017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8/23/2023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8188268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14953"/>
            <a:ext cx="7543800" cy="108806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2960" y="1936751"/>
            <a:ext cx="3703320" cy="24650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63440" y="1936751"/>
            <a:ext cx="3703320" cy="24650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8/23/2023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51062138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8/23/2023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00880114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smtClean="0"/>
              <a:t>8/23/2023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012597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45769"/>
            <a:ext cx="2400300" cy="1714500"/>
          </a:xfrm>
        </p:spPr>
        <p:txBody>
          <a:bodyPr anchor="b">
            <a:normAutofit/>
          </a:bodyPr>
          <a:lstStyle>
            <a:lvl1pPr>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548640"/>
            <a:ext cx="4869180" cy="3943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194560"/>
            <a:ext cx="2400300" cy="2534343"/>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349134" y="4844839"/>
            <a:ext cx="1963883" cy="273844"/>
          </a:xfrm>
        </p:spPr>
        <p:txBody>
          <a:bodyPr/>
          <a:lstStyle>
            <a:lvl1pPr algn="l">
              <a:defRPr/>
            </a:lvl1pPr>
          </a:lstStyle>
          <a:p>
            <a:fld id="{32ABBEA6-7C60-4B02-AE87-00D78D8422AF}" type="datetimeFigureOut">
              <a:rPr lang="en-US" smtClean="0"/>
              <a:t>8/23/2023</a:t>
            </a:fld>
            <a:endParaRPr lang="en-US" dirty="0"/>
          </a:p>
        </p:txBody>
      </p:sp>
      <p:sp>
        <p:nvSpPr>
          <p:cNvPr id="6" name="Footer Placeholder 5"/>
          <p:cNvSpPr>
            <a:spLocks noGrp="1"/>
          </p:cNvSpPr>
          <p:nvPr>
            <p:ph type="ftr" sz="quarter" idx="11"/>
          </p:nvPr>
        </p:nvSpPr>
        <p:spPr>
          <a:xfrm>
            <a:off x="3600450" y="4844839"/>
            <a:ext cx="3486150" cy="273844"/>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62371765"/>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14750"/>
            <a:ext cx="9141619" cy="14287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368630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3806190"/>
            <a:ext cx="7585234" cy="617220"/>
          </a:xfrm>
        </p:spPr>
        <p:txBody>
          <a:bodyPr tIns="0" bIns="0" anchor="b">
            <a:noAutofit/>
          </a:bodyPr>
          <a:lstStyle>
            <a:lvl1pPr>
              <a:defRPr sz="27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3686307"/>
          </a:xfrm>
          <a:solidFill>
            <a:schemeClr val="bg2">
              <a:lumMod val="9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22960" y="4430268"/>
            <a:ext cx="7584948" cy="44577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8/23/2023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13208507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14953"/>
            <a:ext cx="7543800" cy="1088068"/>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60" y="1384301"/>
            <a:ext cx="7543800" cy="301752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4844839"/>
            <a:ext cx="1854203" cy="273844"/>
          </a:xfrm>
          <a:prstGeom prst="rect">
            <a:avLst/>
          </a:prstGeom>
        </p:spPr>
        <p:txBody>
          <a:bodyPr vert="horz" lIns="91440" tIns="45720" rIns="91440" bIns="45720" rtlCol="0" anchor="ctr"/>
          <a:lstStyle>
            <a:lvl1pPr algn="l">
              <a:defRPr sz="675">
                <a:solidFill>
                  <a:srgbClr val="FFFFFF"/>
                </a:solidFill>
              </a:defRPr>
            </a:lvl1pPr>
          </a:lstStyle>
          <a:p>
            <a:fld id="{98624D31-43A5-475A-80CF-332C9F6DCF35}" type="datetimeFigureOut">
              <a:rPr lang="en-US" smtClean="0"/>
              <a:t>8/23/2023</a:t>
            </a:fld>
            <a:endParaRPr lang="en-US" dirty="0"/>
          </a:p>
        </p:txBody>
      </p:sp>
      <p:sp>
        <p:nvSpPr>
          <p:cNvPr id="5" name="Footer Placeholder 4"/>
          <p:cNvSpPr>
            <a:spLocks noGrp="1"/>
          </p:cNvSpPr>
          <p:nvPr>
            <p:ph type="ftr" sz="quarter" idx="3"/>
          </p:nvPr>
        </p:nvSpPr>
        <p:spPr>
          <a:xfrm>
            <a:off x="2764639" y="4844839"/>
            <a:ext cx="3617103" cy="273844"/>
          </a:xfrm>
          <a:prstGeom prst="rect">
            <a:avLst/>
          </a:prstGeom>
        </p:spPr>
        <p:txBody>
          <a:bodyPr vert="horz" lIns="91440" tIns="45720" rIns="91440" bIns="45720" rtlCol="0" anchor="ctr"/>
          <a:lstStyle>
            <a:lvl1pPr algn="ctr">
              <a:defRPr sz="675"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4844839"/>
            <a:ext cx="984019" cy="273844"/>
          </a:xfrm>
          <a:prstGeom prst="rect">
            <a:avLst/>
          </a:prstGeom>
        </p:spPr>
        <p:txBody>
          <a:bodyPr vert="horz" lIns="91440" tIns="45720" rIns="91440" bIns="45720" rtlCol="0" anchor="ctr"/>
          <a:lstStyle>
            <a:lvl1pPr algn="r">
              <a:defRPr sz="788">
                <a:solidFill>
                  <a:srgbClr val="FFFFFF"/>
                </a:solidFill>
              </a:defRPr>
            </a:lvl1pPr>
          </a:lstStyle>
          <a:p>
            <a:pPr marL="0" lvl="0" indent="0" algn="r" rtl="0">
              <a:spcBef>
                <a:spcPts val="0"/>
              </a:spcBef>
              <a:spcAft>
                <a:spcPts val="0"/>
              </a:spcAft>
              <a:buNone/>
            </a:pPr>
            <a:fld id="{00000000-1234-1234-1234-123412341234}" type="slidenum">
              <a:rPr lang="en" smtClean="0"/>
              <a:t>‹#›</a:t>
            </a:fld>
            <a:endParaRPr lang="en"/>
          </a:p>
        </p:txBody>
      </p:sp>
      <p:cxnSp>
        <p:nvCxnSpPr>
          <p:cNvPr id="10" name="Straight Connector 9"/>
          <p:cNvCxnSpPr/>
          <p:nvPr/>
        </p:nvCxnSpPr>
        <p:spPr>
          <a:xfrm>
            <a:off x="895149" y="1303384"/>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888697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sldNum="0" hdr="0" ftr="0" dt="0"/>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s://docs.google.com/forms/d/e/1FAIpQLSdbr6y__NWLxXEVVfZrSryAA8l_246-rKLH7hlDKHNN_BWcVg/viewform" TargetMode="External"/><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hyperlink" Target="https://forms.act.org/acttraining/assets/pearsonaccessnext/how-to-enter-irregularities-online-testing/" TargetMode="External"/><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drive.google.com/file/d/1xCj0PukDbWiWvubEwJ6sCrZyzQcBU8f9/view?usp=sharing"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hyperlink" Target="https://edu.wyoming.gov/wp-content/uploads/2023/06/Assessment-Security-Agreement-for-K-12-Statewide-Assessments-2023.pdf" TargetMode="External"/><Relationship Id="rId4" Type="http://schemas.openxmlformats.org/officeDocument/2006/relationships/hyperlink" Target="https://edu.wyoming.gov/wp-content/uploads/2022/08/Assessment-Security-Guide.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4"/>
          <p:cNvSpPr txBox="1">
            <a:spLocks noGrp="1"/>
          </p:cNvSpPr>
          <p:nvPr>
            <p:ph type="ctrTitle"/>
          </p:nvPr>
        </p:nvSpPr>
        <p:spPr>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dirty="0">
                <a:solidFill>
                  <a:srgbClr val="0070C0"/>
                </a:solidFill>
              </a:rPr>
              <a:t>Assessment Security Training</a:t>
            </a:r>
            <a:endParaRPr dirty="0">
              <a:solidFill>
                <a:srgbClr val="0070C0"/>
              </a:solidFill>
            </a:endParaRPr>
          </a:p>
        </p:txBody>
      </p:sp>
      <p:sp>
        <p:nvSpPr>
          <p:cNvPr id="60" name="Google Shape;60;p14"/>
          <p:cNvSpPr txBox="1">
            <a:spLocks noGrp="1"/>
          </p:cNvSpPr>
          <p:nvPr>
            <p:ph type="subTitle" idx="1"/>
          </p:nvPr>
        </p:nvSpPr>
        <p:spPr>
          <a:prstGeom prst="rect">
            <a:avLst/>
          </a:prstGeom>
        </p:spPr>
        <p:txBody>
          <a:bodyPr spcFirstLastPara="1" wrap="square" lIns="91425" tIns="91425" rIns="91425" bIns="91425" anchor="t" anchorCtr="0">
            <a:normAutofit lnSpcReduction="10000"/>
          </a:bodyPr>
          <a:lstStyle/>
          <a:p>
            <a:pPr marL="0" lvl="0" indent="0" algn="ctr" rtl="0">
              <a:spcBef>
                <a:spcPts val="0"/>
              </a:spcBef>
              <a:spcAft>
                <a:spcPts val="0"/>
              </a:spcAft>
              <a:buNone/>
            </a:pPr>
            <a:r>
              <a:rPr lang="en" sz="5200">
                <a:solidFill>
                  <a:schemeClr val="dk1"/>
                </a:solidFill>
              </a:rPr>
              <a:t>2023-2024</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3"/>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Monitoring Administration</a:t>
            </a:r>
            <a:endParaRPr/>
          </a:p>
        </p:txBody>
      </p:sp>
      <p:sp>
        <p:nvSpPr>
          <p:cNvPr id="114" name="Google Shape;114;p23"/>
          <p:cNvSpPr txBox="1">
            <a:spLocks noGrp="1"/>
          </p:cNvSpPr>
          <p:nvPr>
            <p:ph type="body" idx="1"/>
          </p:nvPr>
        </p:nvSpPr>
        <p:spPr>
          <a:xfrm>
            <a:off x="311700" y="1282075"/>
            <a:ext cx="8520600" cy="3416400"/>
          </a:xfrm>
          <a:prstGeom prst="rect">
            <a:avLst/>
          </a:prstGeom>
        </p:spPr>
        <p:txBody>
          <a:bodyPr spcFirstLastPara="1" wrap="square" lIns="91425" tIns="91425" rIns="91425" bIns="91425" anchor="t" anchorCtr="0">
            <a:noAutofit/>
          </a:bodyPr>
          <a:lstStyle/>
          <a:p>
            <a:pPr marL="457200" lvl="0" indent="-368300" algn="l" rtl="0">
              <a:lnSpc>
                <a:spcPct val="105000"/>
              </a:lnSpc>
              <a:spcBef>
                <a:spcPts val="0"/>
              </a:spcBef>
              <a:spcAft>
                <a:spcPts val="0"/>
              </a:spcAft>
              <a:buSzPts val="2200"/>
              <a:buChar char="●"/>
            </a:pPr>
            <a:r>
              <a:rPr lang="en" sz="2000" dirty="0"/>
              <a:t>TAs must actively monitor administration.</a:t>
            </a:r>
            <a:endParaRPr sz="2000" dirty="0"/>
          </a:p>
          <a:p>
            <a:pPr marL="457200" lvl="0" indent="-368300" algn="l" rtl="0">
              <a:lnSpc>
                <a:spcPct val="105000"/>
              </a:lnSpc>
              <a:spcBef>
                <a:spcPts val="0"/>
              </a:spcBef>
              <a:spcAft>
                <a:spcPts val="0"/>
              </a:spcAft>
              <a:buSzPts val="2200"/>
              <a:buChar char="●"/>
            </a:pPr>
            <a:r>
              <a:rPr lang="en" sz="2000" dirty="0"/>
              <a:t>TAs should position themselves in areas where it is easy to view student activity.</a:t>
            </a:r>
            <a:endParaRPr sz="2000" dirty="0"/>
          </a:p>
          <a:p>
            <a:pPr marL="457200" lvl="0" indent="-368300" algn="l" rtl="0">
              <a:lnSpc>
                <a:spcPct val="105000"/>
              </a:lnSpc>
              <a:spcBef>
                <a:spcPts val="0"/>
              </a:spcBef>
              <a:spcAft>
                <a:spcPts val="0"/>
              </a:spcAft>
              <a:buSzPts val="2200"/>
              <a:buChar char="●"/>
            </a:pPr>
            <a:r>
              <a:rPr lang="en" sz="2000" dirty="0"/>
              <a:t>TAs should periodically move around the testing environment to check for the following:</a:t>
            </a:r>
            <a:endParaRPr sz="2000" dirty="0"/>
          </a:p>
          <a:p>
            <a:pPr marL="914400" lvl="1" indent="-368300" algn="l" rtl="0">
              <a:lnSpc>
                <a:spcPct val="105000"/>
              </a:lnSpc>
              <a:spcBef>
                <a:spcPts val="0"/>
              </a:spcBef>
              <a:spcAft>
                <a:spcPts val="0"/>
              </a:spcAft>
              <a:buSzPts val="2200"/>
              <a:buChar char="○"/>
            </a:pPr>
            <a:r>
              <a:rPr lang="en" sz="2000" dirty="0"/>
              <a:t>Students do not have access to unauthorized devices.</a:t>
            </a:r>
            <a:endParaRPr sz="2000" dirty="0"/>
          </a:p>
          <a:p>
            <a:pPr marL="914400" lvl="1" indent="-368300" algn="l" rtl="0">
              <a:lnSpc>
                <a:spcPct val="105000"/>
              </a:lnSpc>
              <a:spcBef>
                <a:spcPts val="0"/>
              </a:spcBef>
              <a:spcAft>
                <a:spcPts val="0"/>
              </a:spcAft>
              <a:buSzPts val="2200"/>
              <a:buChar char="○"/>
            </a:pPr>
            <a:r>
              <a:rPr lang="en" sz="2000" dirty="0"/>
              <a:t>Students are not accessing content outside of the secure browser.</a:t>
            </a:r>
            <a:endParaRPr sz="2000" dirty="0"/>
          </a:p>
          <a:p>
            <a:pPr marL="914400" lvl="1" indent="-368300" algn="l" rtl="0">
              <a:lnSpc>
                <a:spcPct val="105000"/>
              </a:lnSpc>
              <a:spcBef>
                <a:spcPts val="0"/>
              </a:spcBef>
              <a:spcAft>
                <a:spcPts val="0"/>
              </a:spcAft>
              <a:buSzPts val="2200"/>
              <a:buChar char="○"/>
            </a:pPr>
            <a:r>
              <a:rPr lang="en" sz="2000" dirty="0"/>
              <a:t>Students are not accessing unauthorized resources.</a:t>
            </a:r>
            <a:endParaRPr sz="2000" dirty="0"/>
          </a:p>
          <a:p>
            <a:pPr marL="914400" lvl="1" indent="-368300" algn="l" rtl="0">
              <a:lnSpc>
                <a:spcPct val="105000"/>
              </a:lnSpc>
              <a:spcBef>
                <a:spcPts val="0"/>
              </a:spcBef>
              <a:spcAft>
                <a:spcPts val="0"/>
              </a:spcAft>
              <a:buSzPts val="2200"/>
              <a:buChar char="○"/>
            </a:pPr>
            <a:r>
              <a:rPr lang="en" sz="2000" dirty="0"/>
              <a:t>Students are keeping their eyes on their own device.</a:t>
            </a:r>
            <a:endParaRPr sz="2000" dirty="0"/>
          </a:p>
          <a:p>
            <a:pPr marL="914400" lvl="1" indent="-368300" algn="l" rtl="0">
              <a:lnSpc>
                <a:spcPct val="105000"/>
              </a:lnSpc>
              <a:spcBef>
                <a:spcPts val="0"/>
              </a:spcBef>
              <a:spcAft>
                <a:spcPts val="0"/>
              </a:spcAft>
              <a:buSzPts val="2200"/>
              <a:buChar char="○"/>
            </a:pPr>
            <a:r>
              <a:rPr lang="en" sz="2000" dirty="0"/>
              <a:t>Students are actively working on the assessment.</a:t>
            </a:r>
            <a:endParaRP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4"/>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Options for Students Who Finish Early</a:t>
            </a:r>
            <a:endParaRPr/>
          </a:p>
        </p:txBody>
      </p:sp>
      <p:sp>
        <p:nvSpPr>
          <p:cNvPr id="120" name="Google Shape;120;p24"/>
          <p:cNvSpPr txBox="1">
            <a:spLocks noGrp="1"/>
          </p:cNvSpPr>
          <p:nvPr>
            <p:ph type="body" idx="1"/>
          </p:nvPr>
        </p:nvSpPr>
        <p:spPr>
          <a:xfrm>
            <a:off x="311700" y="12820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900" dirty="0"/>
              <a:t>Provide students appropriate (non-academic) reading or drawing materials when they finish early. This can include but is not limited to:</a:t>
            </a:r>
            <a:endParaRPr sz="1900" dirty="0"/>
          </a:p>
          <a:p>
            <a:pPr marL="457200" lvl="0" indent="-349250" algn="l" rtl="0">
              <a:spcBef>
                <a:spcPts val="1200"/>
              </a:spcBef>
              <a:spcAft>
                <a:spcPts val="0"/>
              </a:spcAft>
              <a:buSzPts val="1900"/>
              <a:buChar char="●"/>
            </a:pPr>
            <a:r>
              <a:rPr lang="en" sz="1900" dirty="0"/>
              <a:t>Reading a personal choice book.</a:t>
            </a:r>
            <a:endParaRPr sz="1900" dirty="0"/>
          </a:p>
          <a:p>
            <a:pPr marL="457200" lvl="0" indent="-349250" algn="l" rtl="0">
              <a:spcBef>
                <a:spcPts val="0"/>
              </a:spcBef>
              <a:spcAft>
                <a:spcPts val="0"/>
              </a:spcAft>
              <a:buSzPts val="1900"/>
              <a:buChar char="●"/>
            </a:pPr>
            <a:r>
              <a:rPr lang="en" sz="1900" dirty="0"/>
              <a:t>Coloring pages.</a:t>
            </a:r>
            <a:endParaRPr sz="1900" dirty="0"/>
          </a:p>
          <a:p>
            <a:pPr marL="457200" lvl="0" indent="-349250" algn="l" rtl="0">
              <a:spcBef>
                <a:spcPts val="0"/>
              </a:spcBef>
              <a:spcAft>
                <a:spcPts val="0"/>
              </a:spcAft>
              <a:buSzPts val="1900"/>
              <a:buChar char="●"/>
            </a:pPr>
            <a:r>
              <a:rPr lang="en" sz="1900" dirty="0"/>
              <a:t>Puzzle pages (sudoku, word searches, crossword puzzles, mazes, etc.)</a:t>
            </a:r>
            <a:endParaRPr sz="1900" dirty="0"/>
          </a:p>
          <a:p>
            <a:pPr marL="457200" lvl="0" indent="-349250" algn="l" rtl="0">
              <a:spcBef>
                <a:spcPts val="0"/>
              </a:spcBef>
              <a:spcAft>
                <a:spcPts val="0"/>
              </a:spcAft>
              <a:buSzPts val="1900"/>
              <a:buChar char="●"/>
            </a:pPr>
            <a:r>
              <a:rPr lang="en" sz="1900" dirty="0"/>
              <a:t>Rest their eyes.</a:t>
            </a:r>
            <a:endParaRPr sz="1900" dirty="0"/>
          </a:p>
          <a:p>
            <a:pPr marL="457200" lvl="0" indent="-349250" algn="l" rtl="0">
              <a:spcBef>
                <a:spcPts val="0"/>
              </a:spcBef>
              <a:spcAft>
                <a:spcPts val="0"/>
              </a:spcAft>
              <a:buSzPts val="1900"/>
              <a:buChar char="●"/>
            </a:pPr>
            <a:r>
              <a:rPr lang="en" sz="1900" dirty="0"/>
              <a:t>Drawing or writing on extra scratch paper.</a:t>
            </a:r>
            <a:endParaRPr sz="1900" dirty="0"/>
          </a:p>
          <a:p>
            <a:pPr marL="0" lvl="0" indent="0" algn="l" rtl="0">
              <a:spcBef>
                <a:spcPts val="1200"/>
              </a:spcBef>
              <a:spcAft>
                <a:spcPts val="1200"/>
              </a:spcAft>
              <a:buNone/>
            </a:pPr>
            <a:r>
              <a:rPr lang="en" sz="1900" dirty="0"/>
              <a:t>Students are not allowed to complete homework or have access to any electronic device until all students in the room complete testing and the test session is closed.</a:t>
            </a:r>
            <a:endParaRPr sz="19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5"/>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Testing Irregularity</a:t>
            </a:r>
            <a:endParaRPr/>
          </a:p>
        </p:txBody>
      </p:sp>
      <p:sp>
        <p:nvSpPr>
          <p:cNvPr id="126" name="Google Shape;126;p25"/>
          <p:cNvSpPr txBox="1">
            <a:spLocks noGrp="1"/>
          </p:cNvSpPr>
          <p:nvPr>
            <p:ph type="body" idx="1"/>
          </p:nvPr>
        </p:nvSpPr>
        <p:spPr>
          <a:xfrm>
            <a:off x="311700" y="1282075"/>
            <a:ext cx="8520600" cy="3416400"/>
          </a:xfrm>
          <a:prstGeom prst="rect">
            <a:avLst/>
          </a:prstGeom>
        </p:spPr>
        <p:txBody>
          <a:bodyPr spcFirstLastPara="1" wrap="square" lIns="91425" tIns="91425" rIns="91425" bIns="91425" anchor="t" anchorCtr="0">
            <a:noAutofit/>
          </a:bodyPr>
          <a:lstStyle/>
          <a:p>
            <a:pPr marL="457200" lvl="0" indent="-368300" algn="l" rtl="0">
              <a:lnSpc>
                <a:spcPct val="95000"/>
              </a:lnSpc>
              <a:spcBef>
                <a:spcPts val="0"/>
              </a:spcBef>
              <a:spcAft>
                <a:spcPts val="0"/>
              </a:spcAft>
              <a:buSzPts val="2200"/>
              <a:buChar char="●"/>
            </a:pPr>
            <a:r>
              <a:rPr lang="en" sz="2200" dirty="0"/>
              <a:t>Test irregularities may occur before, during, or after testings.</a:t>
            </a:r>
            <a:endParaRPr sz="2200" dirty="0"/>
          </a:p>
          <a:p>
            <a:pPr marL="457200" lvl="0" indent="-368300" algn="l" rtl="0">
              <a:lnSpc>
                <a:spcPct val="95000"/>
              </a:lnSpc>
              <a:spcBef>
                <a:spcPts val="0"/>
              </a:spcBef>
              <a:spcAft>
                <a:spcPts val="0"/>
              </a:spcAft>
              <a:buSzPts val="2200"/>
              <a:buChar char="●"/>
            </a:pPr>
            <a:r>
              <a:rPr lang="en" sz="2200" dirty="0"/>
              <a:t>Testing irregularities may compromise the reliability and validity of the test and could affect a school’s accountability rating.</a:t>
            </a:r>
            <a:endParaRPr sz="2200" dirty="0"/>
          </a:p>
          <a:p>
            <a:pPr marL="457200" lvl="0" indent="-368300" algn="l" rtl="0">
              <a:lnSpc>
                <a:spcPct val="95000"/>
              </a:lnSpc>
              <a:spcBef>
                <a:spcPts val="0"/>
              </a:spcBef>
              <a:spcAft>
                <a:spcPts val="0"/>
              </a:spcAft>
              <a:buSzPts val="2200"/>
              <a:buChar char="●"/>
            </a:pPr>
            <a:r>
              <a:rPr lang="en" sz="2200" dirty="0"/>
              <a:t>All testing irregularities, including test security breaches, must be reported to the Building Coordinator immediately.</a:t>
            </a:r>
            <a:endParaRPr sz="2200" dirty="0"/>
          </a:p>
          <a:p>
            <a:pPr marL="457200" lvl="0" indent="-368300" algn="l" rtl="0">
              <a:lnSpc>
                <a:spcPct val="95000"/>
              </a:lnSpc>
              <a:spcBef>
                <a:spcPts val="0"/>
              </a:spcBef>
              <a:spcAft>
                <a:spcPts val="0"/>
              </a:spcAft>
              <a:buSzPts val="2200"/>
              <a:buChar char="●"/>
            </a:pPr>
            <a:r>
              <a:rPr lang="en" sz="2200" dirty="0"/>
              <a:t>Building Coordinators should notify the District Test Coordinator.</a:t>
            </a:r>
            <a:endParaRPr sz="2200" dirty="0"/>
          </a:p>
          <a:p>
            <a:pPr marL="457200" lvl="0" indent="-368300" algn="l" rtl="0">
              <a:lnSpc>
                <a:spcPct val="95000"/>
              </a:lnSpc>
              <a:spcBef>
                <a:spcPts val="0"/>
              </a:spcBef>
              <a:spcAft>
                <a:spcPts val="0"/>
              </a:spcAft>
              <a:buSzPts val="2200"/>
              <a:buChar char="●"/>
            </a:pPr>
            <a:r>
              <a:rPr lang="en" sz="2200" dirty="0"/>
              <a:t>Examples</a:t>
            </a:r>
            <a:endParaRPr sz="2200" dirty="0"/>
          </a:p>
          <a:p>
            <a:pPr marL="914400" lvl="1" indent="-368300" algn="l" rtl="0">
              <a:lnSpc>
                <a:spcPct val="95000"/>
              </a:lnSpc>
              <a:spcBef>
                <a:spcPts val="0"/>
              </a:spcBef>
              <a:spcAft>
                <a:spcPts val="0"/>
              </a:spcAft>
              <a:buSzPts val="2200"/>
              <a:buChar char="○"/>
            </a:pPr>
            <a:r>
              <a:rPr lang="en" sz="2200" dirty="0"/>
              <a:t>Power/internet outage, missing secure materials, unauthorized access to devices or resources, parent pull-out, cheating.</a:t>
            </a:r>
            <a:endParaRPr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6"/>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Testing Irregularity: Security Breach Examples</a:t>
            </a:r>
            <a:endParaRPr/>
          </a:p>
        </p:txBody>
      </p:sp>
      <p:sp>
        <p:nvSpPr>
          <p:cNvPr id="132" name="Google Shape;132;p26"/>
          <p:cNvSpPr txBox="1">
            <a:spLocks noGrp="1"/>
          </p:cNvSpPr>
          <p:nvPr>
            <p:ph type="body" idx="1"/>
          </p:nvPr>
        </p:nvSpPr>
        <p:spPr>
          <a:xfrm>
            <a:off x="311700" y="1282075"/>
            <a:ext cx="8520600" cy="34164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SzPts val="2200"/>
              <a:buChar char="●"/>
            </a:pPr>
            <a:r>
              <a:rPr lang="en" sz="2200" dirty="0"/>
              <a:t>Students give or receive unauthorized assistance from other students during test administration.</a:t>
            </a:r>
            <a:endParaRPr sz="2200" dirty="0"/>
          </a:p>
          <a:p>
            <a:pPr marL="457200" lvl="0" indent="-368300" algn="l" rtl="0">
              <a:spcBef>
                <a:spcPts val="0"/>
              </a:spcBef>
              <a:spcAft>
                <a:spcPts val="0"/>
              </a:spcAft>
              <a:buSzPts val="2200"/>
              <a:buChar char="●"/>
            </a:pPr>
            <a:r>
              <a:rPr lang="en" sz="2200" dirty="0"/>
              <a:t>Teachers providing answers or guiding students to answers.</a:t>
            </a:r>
            <a:endParaRPr sz="2200" dirty="0"/>
          </a:p>
          <a:p>
            <a:pPr marL="457200" lvl="0" indent="-368300" algn="l" rtl="0">
              <a:spcBef>
                <a:spcPts val="0"/>
              </a:spcBef>
              <a:spcAft>
                <a:spcPts val="0"/>
              </a:spcAft>
              <a:buSzPts val="2200"/>
              <a:buChar char="●"/>
            </a:pPr>
            <a:r>
              <a:rPr lang="en" sz="2200" dirty="0"/>
              <a:t>Students accessing non-allowable resource and non-allowable devices during administration. </a:t>
            </a:r>
            <a:endParaRPr sz="2200" dirty="0"/>
          </a:p>
          <a:p>
            <a:pPr marL="457200" lvl="0" indent="-368300" algn="l" rtl="0">
              <a:spcBef>
                <a:spcPts val="0"/>
              </a:spcBef>
              <a:spcAft>
                <a:spcPts val="0"/>
              </a:spcAft>
              <a:buSzPts val="2200"/>
              <a:buChar char="●"/>
            </a:pPr>
            <a:r>
              <a:rPr lang="en" sz="2200" dirty="0"/>
              <a:t>Students and adults taking photos of test items. </a:t>
            </a:r>
            <a:endParaRPr sz="2200" dirty="0"/>
          </a:p>
          <a:p>
            <a:pPr marL="457200" lvl="0" indent="-368300" algn="l" rtl="0">
              <a:spcBef>
                <a:spcPts val="0"/>
              </a:spcBef>
              <a:spcAft>
                <a:spcPts val="0"/>
              </a:spcAft>
              <a:buSzPts val="2200"/>
              <a:buChar char="●"/>
            </a:pPr>
            <a:r>
              <a:rPr lang="en" sz="2200" dirty="0"/>
              <a:t>Accommodation being used inappropriate to cheat.</a:t>
            </a:r>
            <a:endParaRPr sz="2200" dirty="0"/>
          </a:p>
          <a:p>
            <a:pPr marL="457200" lvl="0" indent="-368300" algn="l" rtl="0">
              <a:spcBef>
                <a:spcPts val="0"/>
              </a:spcBef>
              <a:spcAft>
                <a:spcPts val="0"/>
              </a:spcAft>
              <a:buSzPts val="2200"/>
              <a:buChar char="●"/>
            </a:pPr>
            <a:r>
              <a:rPr lang="en" sz="2200" dirty="0"/>
              <a:t>Changing student responses.</a:t>
            </a:r>
            <a:endParaRPr sz="2200" dirty="0"/>
          </a:p>
          <a:p>
            <a:pPr marL="457200" lvl="0" indent="-368300" algn="l" rtl="0">
              <a:spcBef>
                <a:spcPts val="0"/>
              </a:spcBef>
              <a:spcAft>
                <a:spcPts val="0"/>
              </a:spcAft>
              <a:buSzPts val="2200"/>
              <a:buChar char="●"/>
            </a:pPr>
            <a:r>
              <a:rPr lang="en" sz="2200" dirty="0"/>
              <a:t>Reconstructing assessment items through memorization.</a:t>
            </a:r>
            <a:endParaRPr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7"/>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WY-TOPP/WY-ALT Testing Irregularity: Reporting</a:t>
            </a:r>
            <a:endParaRPr/>
          </a:p>
        </p:txBody>
      </p:sp>
      <p:sp>
        <p:nvSpPr>
          <p:cNvPr id="138" name="Google Shape;138;p27"/>
          <p:cNvSpPr txBox="1">
            <a:spLocks noGrp="1"/>
          </p:cNvSpPr>
          <p:nvPr>
            <p:ph type="body" idx="1"/>
          </p:nvPr>
        </p:nvSpPr>
        <p:spPr>
          <a:xfrm>
            <a:off x="311700" y="1282075"/>
            <a:ext cx="8520600" cy="34164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SzPts val="2200"/>
              <a:buChar char="●"/>
            </a:pPr>
            <a:r>
              <a:rPr lang="en" sz="2200" dirty="0"/>
              <a:t>Step 1: </a:t>
            </a:r>
            <a:r>
              <a:rPr lang="en" sz="2200" b="1" dirty="0"/>
              <a:t>Pause</a:t>
            </a:r>
            <a:r>
              <a:rPr lang="en" sz="2200" dirty="0"/>
              <a:t> the assessment.</a:t>
            </a:r>
            <a:endParaRPr sz="2200" dirty="0"/>
          </a:p>
          <a:p>
            <a:pPr marL="914400" lvl="1" indent="-368300" algn="l" rtl="0">
              <a:spcBef>
                <a:spcPts val="0"/>
              </a:spcBef>
              <a:spcAft>
                <a:spcPts val="0"/>
              </a:spcAft>
              <a:buSzPts val="2200"/>
              <a:buChar char="○"/>
            </a:pPr>
            <a:r>
              <a:rPr lang="en" sz="2200" dirty="0"/>
              <a:t>If the test administration is disrupted for any reason, student assessments must be paused. The Test Administrator (TA) can pause the assessment or ask students to pause the assessment from their devices.</a:t>
            </a:r>
            <a:endParaRPr sz="2200" dirty="0"/>
          </a:p>
          <a:p>
            <a:pPr marL="457200" lvl="0" indent="-368300" algn="l" rtl="0">
              <a:spcBef>
                <a:spcPts val="0"/>
              </a:spcBef>
              <a:spcAft>
                <a:spcPts val="0"/>
              </a:spcAft>
              <a:buSzPts val="2200"/>
              <a:buChar char="●"/>
            </a:pPr>
            <a:r>
              <a:rPr lang="en" sz="2200" dirty="0"/>
              <a:t>Step 2: TA will contact the Building Coordinator (BC).</a:t>
            </a:r>
            <a:endParaRPr sz="2200" dirty="0"/>
          </a:p>
          <a:p>
            <a:pPr marL="457200" lvl="0" indent="-368300" algn="l" rtl="0">
              <a:spcBef>
                <a:spcPts val="0"/>
              </a:spcBef>
              <a:spcAft>
                <a:spcPts val="0"/>
              </a:spcAft>
              <a:buSzPts val="2200"/>
              <a:buChar char="●"/>
            </a:pPr>
            <a:r>
              <a:rPr lang="en" sz="2200" dirty="0"/>
              <a:t>Step 3: BC will contact the District Test Coordinator (DTC).</a:t>
            </a:r>
            <a:endParaRPr sz="2200" dirty="0"/>
          </a:p>
          <a:p>
            <a:pPr marL="457200" lvl="0" indent="-368300" algn="l" rtl="0">
              <a:spcBef>
                <a:spcPts val="0"/>
              </a:spcBef>
              <a:spcAft>
                <a:spcPts val="0"/>
              </a:spcAft>
              <a:buSzPts val="2200"/>
              <a:buChar char="●"/>
            </a:pPr>
            <a:r>
              <a:rPr lang="en" sz="2200" dirty="0"/>
              <a:t>Step 4: BC or DTC will submit irregularity in TIDE.</a:t>
            </a:r>
            <a:endParaRPr sz="2200" dirty="0"/>
          </a:p>
          <a:p>
            <a:pPr marL="457200" lvl="0" indent="-368300" algn="l" rtl="0">
              <a:spcBef>
                <a:spcPts val="0"/>
              </a:spcBef>
              <a:spcAft>
                <a:spcPts val="0"/>
              </a:spcAft>
              <a:buSzPts val="2200"/>
              <a:buChar char="●"/>
            </a:pPr>
            <a:r>
              <a:rPr lang="en" sz="2200" dirty="0"/>
              <a:t>Step 5: If needed, DTC will also contact WDE.</a:t>
            </a:r>
            <a:endParaRPr sz="2200" dirty="0"/>
          </a:p>
          <a:p>
            <a:pPr marL="457200" lvl="0" indent="-368300" algn="l" rtl="0">
              <a:spcBef>
                <a:spcPts val="0"/>
              </a:spcBef>
              <a:spcAft>
                <a:spcPts val="0"/>
              </a:spcAft>
              <a:buSzPts val="2200"/>
              <a:buChar char="●"/>
            </a:pPr>
            <a:r>
              <a:rPr lang="en" sz="2200" dirty="0"/>
              <a:t>Step 6: WDE will communicate next steps to BC and/or DTC.</a:t>
            </a:r>
            <a:endParaRPr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8"/>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ACCESS for ELLs Testing Irregularity: Reporting</a:t>
            </a:r>
            <a:endParaRPr/>
          </a:p>
        </p:txBody>
      </p:sp>
      <p:sp>
        <p:nvSpPr>
          <p:cNvPr id="144" name="Google Shape;144;p28"/>
          <p:cNvSpPr txBox="1">
            <a:spLocks noGrp="1"/>
          </p:cNvSpPr>
          <p:nvPr>
            <p:ph type="body" idx="1"/>
          </p:nvPr>
        </p:nvSpPr>
        <p:spPr>
          <a:xfrm>
            <a:off x="311700" y="1282075"/>
            <a:ext cx="8520600" cy="34164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SzPts val="2200"/>
              <a:buChar char="●"/>
            </a:pPr>
            <a:r>
              <a:rPr lang="en" sz="2200" dirty="0"/>
              <a:t>Step 1: </a:t>
            </a:r>
            <a:r>
              <a:rPr lang="en" sz="2200" b="1" dirty="0"/>
              <a:t>Pause</a:t>
            </a:r>
            <a:r>
              <a:rPr lang="en" sz="2200" dirty="0"/>
              <a:t> the assessment</a:t>
            </a:r>
            <a:endParaRPr sz="2200" strike="sngStrike" dirty="0"/>
          </a:p>
          <a:p>
            <a:pPr marL="457200" lvl="0" indent="-368300" algn="l" rtl="0">
              <a:spcBef>
                <a:spcPts val="0"/>
              </a:spcBef>
              <a:spcAft>
                <a:spcPts val="0"/>
              </a:spcAft>
              <a:buSzPts val="2200"/>
              <a:buChar char="●"/>
            </a:pPr>
            <a:r>
              <a:rPr lang="en" sz="2200" dirty="0"/>
              <a:t>Step 2: TA will contact the Building Coordinator (BC).</a:t>
            </a:r>
            <a:endParaRPr sz="2200" dirty="0"/>
          </a:p>
          <a:p>
            <a:pPr marL="457200" lvl="0" indent="-368300" algn="l" rtl="0">
              <a:spcBef>
                <a:spcPts val="0"/>
              </a:spcBef>
              <a:spcAft>
                <a:spcPts val="0"/>
              </a:spcAft>
              <a:buSzPts val="2200"/>
              <a:buChar char="●"/>
            </a:pPr>
            <a:r>
              <a:rPr lang="en" sz="2200" dirty="0"/>
              <a:t>Step 3: BC will contact the District Test Coordinator (DTC).</a:t>
            </a:r>
            <a:endParaRPr sz="2200" dirty="0"/>
          </a:p>
          <a:p>
            <a:pPr marL="457200" lvl="0" indent="-368300" algn="l" rtl="0">
              <a:spcBef>
                <a:spcPts val="0"/>
              </a:spcBef>
              <a:spcAft>
                <a:spcPts val="0"/>
              </a:spcAft>
              <a:buSzPts val="2200"/>
              <a:buChar char="●"/>
            </a:pPr>
            <a:r>
              <a:rPr lang="en" sz="2200" dirty="0"/>
              <a:t>Step 4: BC or DTC will submit irregularity via this </a:t>
            </a:r>
            <a:r>
              <a:rPr lang="en" sz="2200" u="sng" dirty="0">
                <a:solidFill>
                  <a:schemeClr val="hlink"/>
                </a:solidFill>
                <a:hlinkClick r:id="rId3"/>
              </a:rPr>
              <a:t>form</a:t>
            </a:r>
            <a:r>
              <a:rPr lang="en" sz="2200" dirty="0"/>
              <a:t> and call Cat Palmer, Assessment Supervisor, at 307-777-8568.</a:t>
            </a:r>
            <a:endParaRPr sz="2200" dirty="0">
              <a:solidFill>
                <a:srgbClr val="FF0000"/>
              </a:solidFill>
            </a:endParaRPr>
          </a:p>
          <a:p>
            <a:pPr marL="457200" lvl="0" indent="-368300" algn="l" rtl="0">
              <a:spcBef>
                <a:spcPts val="0"/>
              </a:spcBef>
              <a:spcAft>
                <a:spcPts val="0"/>
              </a:spcAft>
              <a:buSzPts val="2200"/>
              <a:buChar char="●"/>
            </a:pPr>
            <a:r>
              <a:rPr lang="en" sz="2200" dirty="0"/>
              <a:t>Step 5: WDE will communicate next steps to BC and/or DTC.</a:t>
            </a:r>
            <a:endParaRPr sz="2200" dirty="0">
              <a:solidFill>
                <a:srgbClr val="666666"/>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9"/>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ACT Testing Irregularity: Reporting</a:t>
            </a:r>
            <a:endParaRPr/>
          </a:p>
        </p:txBody>
      </p:sp>
      <p:sp>
        <p:nvSpPr>
          <p:cNvPr id="150" name="Google Shape;150;p29"/>
          <p:cNvSpPr txBox="1">
            <a:spLocks noGrp="1"/>
          </p:cNvSpPr>
          <p:nvPr>
            <p:ph type="body" idx="1"/>
          </p:nvPr>
        </p:nvSpPr>
        <p:spPr>
          <a:xfrm>
            <a:off x="365488" y="1282075"/>
            <a:ext cx="8520600" cy="3416400"/>
          </a:xfrm>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r>
              <a:rPr lang="en" sz="2200" dirty="0"/>
              <a:t>ACT Online and Paper Testing</a:t>
            </a:r>
            <a:endParaRPr sz="2200" dirty="0"/>
          </a:p>
          <a:p>
            <a:pPr marL="457200" lvl="0" indent="0" algn="l" rtl="0">
              <a:spcBef>
                <a:spcPts val="1200"/>
              </a:spcBef>
              <a:spcAft>
                <a:spcPts val="0"/>
              </a:spcAft>
              <a:buNone/>
            </a:pPr>
            <a:r>
              <a:rPr lang="en" sz="2200" u="sng" dirty="0">
                <a:solidFill>
                  <a:schemeClr val="hlink"/>
                </a:solidFill>
                <a:hlinkClick r:id="rId3"/>
              </a:rPr>
              <a:t>Watch this Video</a:t>
            </a:r>
            <a:endParaRPr sz="2200" dirty="0"/>
          </a:p>
          <a:p>
            <a:pPr marL="457200" lvl="0" indent="0" algn="l" rtl="0">
              <a:spcBef>
                <a:spcPts val="1200"/>
              </a:spcBef>
              <a:spcAft>
                <a:spcPts val="0"/>
              </a:spcAft>
              <a:buNone/>
            </a:pPr>
            <a:endParaRPr sz="2200" dirty="0"/>
          </a:p>
          <a:p>
            <a:pPr marL="457200" lvl="0" indent="0" algn="l" rtl="0">
              <a:spcBef>
                <a:spcPts val="1200"/>
              </a:spcBef>
              <a:spcAft>
                <a:spcPts val="1200"/>
              </a:spcAft>
              <a:buNone/>
            </a:pPr>
            <a:endParaRPr sz="2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30"/>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WDE Responsibility</a:t>
            </a:r>
            <a:endParaRPr/>
          </a:p>
        </p:txBody>
      </p:sp>
      <p:sp>
        <p:nvSpPr>
          <p:cNvPr id="156" name="Google Shape;156;p30"/>
          <p:cNvSpPr txBox="1">
            <a:spLocks noGrp="1"/>
          </p:cNvSpPr>
          <p:nvPr>
            <p:ph type="body" idx="1"/>
          </p:nvPr>
        </p:nvSpPr>
        <p:spPr>
          <a:xfrm>
            <a:off x="311700" y="1282075"/>
            <a:ext cx="8520600" cy="34164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SzPts val="2200"/>
              <a:buChar char="●"/>
            </a:pPr>
            <a:r>
              <a:rPr lang="en" sz="2200" dirty="0"/>
              <a:t>Communicate test security guidelines.</a:t>
            </a:r>
            <a:endParaRPr sz="2200" dirty="0"/>
          </a:p>
          <a:p>
            <a:pPr marL="457200" lvl="0" indent="-368300" algn="l" rtl="0">
              <a:spcBef>
                <a:spcPts val="0"/>
              </a:spcBef>
              <a:spcAft>
                <a:spcPts val="0"/>
              </a:spcAft>
              <a:buSzPts val="2200"/>
              <a:buChar char="●"/>
            </a:pPr>
            <a:r>
              <a:rPr lang="en" sz="2200" dirty="0"/>
              <a:t>Provide support to school and district staff member questions in a timely manner.</a:t>
            </a:r>
            <a:endParaRPr sz="2200" dirty="0"/>
          </a:p>
          <a:p>
            <a:pPr marL="457200" lvl="0" indent="-368300" algn="l" rtl="0">
              <a:spcBef>
                <a:spcPts val="0"/>
              </a:spcBef>
              <a:spcAft>
                <a:spcPts val="0"/>
              </a:spcAft>
              <a:buSzPts val="2200"/>
              <a:buChar char="●"/>
            </a:pPr>
            <a:r>
              <a:rPr lang="en" sz="2200" dirty="0"/>
              <a:t>Conduct desktop and onsite quality assurance monitoring. </a:t>
            </a:r>
            <a:endParaRPr sz="2200" dirty="0"/>
          </a:p>
          <a:p>
            <a:pPr marL="457200" lvl="0" indent="-368300" algn="l" rtl="0">
              <a:spcBef>
                <a:spcPts val="0"/>
              </a:spcBef>
              <a:spcAft>
                <a:spcPts val="0"/>
              </a:spcAft>
              <a:buSzPts val="2200"/>
              <a:buChar char="●"/>
            </a:pPr>
            <a:r>
              <a:rPr lang="en" sz="2200" dirty="0"/>
              <a:t>With vendor support, monitor social media sites for test security breaches.</a:t>
            </a:r>
            <a:endParaRPr sz="2200" dirty="0"/>
          </a:p>
          <a:p>
            <a:pPr marL="457200" lvl="0" indent="-368300" algn="l" rtl="0">
              <a:spcBef>
                <a:spcPts val="0"/>
              </a:spcBef>
              <a:spcAft>
                <a:spcPts val="0"/>
              </a:spcAft>
              <a:buSzPts val="2200"/>
              <a:buChar char="●"/>
            </a:pPr>
            <a:r>
              <a:rPr lang="en" sz="2200" dirty="0"/>
              <a:t>Review test irregularity submissions and contact coordinators when a test security concern arises.</a:t>
            </a:r>
            <a:endParaRPr sz="2200" dirty="0"/>
          </a:p>
          <a:p>
            <a:pPr marL="457200" lvl="0" indent="-368300" algn="l" rtl="0">
              <a:spcBef>
                <a:spcPts val="0"/>
              </a:spcBef>
              <a:spcAft>
                <a:spcPts val="0"/>
              </a:spcAft>
              <a:buSzPts val="2200"/>
              <a:buChar char="●"/>
            </a:pPr>
            <a:r>
              <a:rPr lang="en" sz="2200" dirty="0"/>
              <a:t>Communicate investigation requirements, outcome, and next steps.</a:t>
            </a:r>
            <a:endParaRPr sz="2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1"/>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Consequences of Test Security Violations</a:t>
            </a:r>
            <a:endParaRPr/>
          </a:p>
        </p:txBody>
      </p:sp>
      <p:sp>
        <p:nvSpPr>
          <p:cNvPr id="162" name="Google Shape;162;p31"/>
          <p:cNvSpPr txBox="1">
            <a:spLocks noGrp="1"/>
          </p:cNvSpPr>
          <p:nvPr>
            <p:ph type="body" idx="1"/>
          </p:nvPr>
        </p:nvSpPr>
        <p:spPr>
          <a:xfrm>
            <a:off x="311700" y="12820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2000" dirty="0"/>
              <a:t>Test invalidations which impact school accountability ratings.</a:t>
            </a:r>
            <a:endParaRPr sz="2000" dirty="0"/>
          </a:p>
          <a:p>
            <a:pPr marL="457200" lvl="0" indent="-342900" algn="l" rtl="0">
              <a:spcBef>
                <a:spcPts val="0"/>
              </a:spcBef>
              <a:spcAft>
                <a:spcPts val="0"/>
              </a:spcAft>
              <a:buSzPts val="1800"/>
              <a:buChar char="●"/>
            </a:pPr>
            <a:r>
              <a:rPr lang="en" sz="2000" dirty="0"/>
              <a:t>Gap in longitudinal data for invalidated scores.</a:t>
            </a:r>
            <a:endParaRPr sz="2000" dirty="0"/>
          </a:p>
          <a:p>
            <a:pPr marL="457200" lvl="0" indent="-342900" algn="l" rtl="0">
              <a:spcBef>
                <a:spcPts val="0"/>
              </a:spcBef>
              <a:spcAft>
                <a:spcPts val="0"/>
              </a:spcAft>
              <a:buSzPts val="1800"/>
              <a:buChar char="●"/>
            </a:pPr>
            <a:r>
              <a:rPr lang="en" sz="2000" dirty="0"/>
              <a:t>Schools will be placed on future administration monitoring list.</a:t>
            </a:r>
            <a:endParaRPr sz="2000" dirty="0"/>
          </a:p>
          <a:p>
            <a:pPr marL="457200" lvl="0" indent="-342900" algn="l" rtl="0">
              <a:spcBef>
                <a:spcPts val="0"/>
              </a:spcBef>
              <a:spcAft>
                <a:spcPts val="0"/>
              </a:spcAft>
              <a:buSzPts val="1800"/>
              <a:buChar char="●"/>
            </a:pPr>
            <a:r>
              <a:rPr lang="en" sz="2000" dirty="0"/>
              <a:t>Prohibit specific personnel from administering tests in the future.</a:t>
            </a:r>
            <a:endParaRPr sz="2000" dirty="0"/>
          </a:p>
          <a:p>
            <a:pPr marL="457200" lvl="0" indent="-342900" algn="l" rtl="0">
              <a:spcBef>
                <a:spcPts val="0"/>
              </a:spcBef>
              <a:spcAft>
                <a:spcPts val="0"/>
              </a:spcAft>
              <a:buSzPts val="1800"/>
              <a:buChar char="●"/>
            </a:pPr>
            <a:r>
              <a:rPr lang="en" sz="2000" dirty="0"/>
              <a:t>Report findings to licensing board for potential action related to professional licensure in Wyoming.</a:t>
            </a:r>
            <a:endParaRPr sz="2000" dirty="0"/>
          </a:p>
          <a:p>
            <a:pPr marL="457200" lvl="0" indent="-342900" algn="l" rtl="0">
              <a:spcBef>
                <a:spcPts val="0"/>
              </a:spcBef>
              <a:spcAft>
                <a:spcPts val="0"/>
              </a:spcAft>
              <a:buSzPts val="1800"/>
              <a:buChar char="●"/>
            </a:pPr>
            <a:r>
              <a:rPr lang="en" sz="2000" dirty="0"/>
              <a:t>An unfair advantage may be provided to some students, making it difficult to draw meaningful conclusions about their performance.</a:t>
            </a:r>
            <a:endParaRPr sz="2000" dirty="0"/>
          </a:p>
          <a:p>
            <a:pPr marL="457200" lvl="0" indent="-342900" algn="l" rtl="0">
              <a:spcBef>
                <a:spcPts val="0"/>
              </a:spcBef>
              <a:spcAft>
                <a:spcPts val="0"/>
              </a:spcAft>
              <a:buSzPts val="1800"/>
              <a:buChar char="●"/>
            </a:pPr>
            <a:r>
              <a:rPr lang="en" sz="2000" dirty="0"/>
              <a:t>If the security of one items is breached, scores for students across Wyoming will be impacted and that items is no longer usable on future tests.</a:t>
            </a:r>
            <a:endParaRPr sz="2000" dirty="0"/>
          </a:p>
          <a:p>
            <a:pPr marL="457200" lvl="0" indent="-342900" algn="l" rtl="0">
              <a:spcBef>
                <a:spcPts val="0"/>
              </a:spcBef>
              <a:spcAft>
                <a:spcPts val="0"/>
              </a:spcAft>
              <a:buSzPts val="1800"/>
              <a:buChar char="●"/>
            </a:pPr>
            <a:r>
              <a:rPr lang="en" sz="2000" dirty="0"/>
              <a:t>State incurs additional costs associated with item and test development. </a:t>
            </a:r>
            <a:endParaRPr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2"/>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Conclusion</a:t>
            </a:r>
            <a:endParaRPr/>
          </a:p>
        </p:txBody>
      </p:sp>
      <p:sp>
        <p:nvSpPr>
          <p:cNvPr id="168" name="Google Shape;168;p32"/>
          <p:cNvSpPr txBox="1">
            <a:spLocks noGrp="1"/>
          </p:cNvSpPr>
          <p:nvPr>
            <p:ph type="body" idx="1"/>
          </p:nvPr>
        </p:nvSpPr>
        <p:spPr>
          <a:xfrm>
            <a:off x="365488" y="12820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200" dirty="0"/>
              <a:t>All test items and materials are secure and must be appropriately handled. Secure handling protects the integrity, validity, and confidentiality of assessment items, prompts, and student information. Any deviation in test administration must be reported as a test irregularity to ensure the validity of the assessment results. Failure to honor security guidelines jeopardizes student information and put the operational test at risk.</a:t>
            </a:r>
            <a:endParaRP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a:t>Objectives</a:t>
            </a:r>
          </a:p>
        </p:txBody>
      </p:sp>
      <p:sp>
        <p:nvSpPr>
          <p:cNvPr id="66" name="Google Shape;66;p15"/>
          <p:cNvSpPr txBox="1">
            <a:spLocks noGrp="1"/>
          </p:cNvSpPr>
          <p:nvPr>
            <p:ph type="body" idx="1"/>
          </p:nvPr>
        </p:nvSpPr>
        <p:spPr>
          <a:xfrm>
            <a:off x="311700" y="1282075"/>
            <a:ext cx="8520600" cy="3416400"/>
          </a:xfrm>
          <a:prstGeom prst="rect">
            <a:avLst/>
          </a:prstGeom>
        </p:spPr>
        <p:txBody>
          <a:bodyPr spcFirstLastPara="1" wrap="square" lIns="91425" tIns="91425" rIns="91425" bIns="91425" anchor="t" anchorCtr="0">
            <a:normAutofit/>
          </a:bodyPr>
          <a:lstStyle/>
          <a:p>
            <a:pPr marL="457200" lvl="0" indent="-361950" algn="l" rtl="0">
              <a:spcBef>
                <a:spcPts val="0"/>
              </a:spcBef>
              <a:spcAft>
                <a:spcPts val="0"/>
              </a:spcAft>
              <a:buSzPts val="2100"/>
              <a:buChar char="●"/>
            </a:pPr>
            <a:r>
              <a:rPr lang="en-US" sz="2100" dirty="0"/>
              <a:t>Prepare for a successful test administration.</a:t>
            </a:r>
          </a:p>
          <a:p>
            <a:pPr marL="457200" lvl="0" indent="-361950" algn="l" rtl="0">
              <a:spcBef>
                <a:spcPts val="0"/>
              </a:spcBef>
              <a:spcAft>
                <a:spcPts val="0"/>
              </a:spcAft>
              <a:buSzPts val="2100"/>
              <a:buChar char="●"/>
            </a:pPr>
            <a:r>
              <a:rPr lang="en-US" sz="2100" dirty="0"/>
              <a:t>Examine test security requirements.</a:t>
            </a:r>
          </a:p>
          <a:p>
            <a:pPr marL="457200" lvl="0" indent="-361950" algn="l" rtl="0">
              <a:spcBef>
                <a:spcPts val="0"/>
              </a:spcBef>
              <a:spcAft>
                <a:spcPts val="0"/>
              </a:spcAft>
              <a:buSzPts val="2100"/>
              <a:buChar char="●"/>
            </a:pPr>
            <a:r>
              <a:rPr lang="en-US" sz="2100" dirty="0"/>
              <a:t>Describe secure materials procedures.</a:t>
            </a:r>
          </a:p>
          <a:p>
            <a:pPr marL="457200" lvl="0" indent="-361950" algn="l" rtl="0">
              <a:spcBef>
                <a:spcPts val="0"/>
              </a:spcBef>
              <a:spcAft>
                <a:spcPts val="0"/>
              </a:spcAft>
              <a:buSzPts val="2100"/>
              <a:buChar char="●"/>
            </a:pPr>
            <a:r>
              <a:rPr lang="en-US" sz="2100" dirty="0"/>
              <a:t>Discuss device policy and procedures.</a:t>
            </a:r>
          </a:p>
          <a:p>
            <a:pPr marL="457200" lvl="0" indent="-361950" algn="l" rtl="0">
              <a:spcBef>
                <a:spcPts val="0"/>
              </a:spcBef>
              <a:spcAft>
                <a:spcPts val="0"/>
              </a:spcAft>
              <a:buSzPts val="2100"/>
              <a:buChar char="●"/>
            </a:pPr>
            <a:r>
              <a:rPr lang="en-US" sz="2100" dirty="0"/>
              <a:t>Present allowable resources.</a:t>
            </a:r>
          </a:p>
          <a:p>
            <a:pPr marL="457200" lvl="0" indent="-361950" algn="l" rtl="0">
              <a:spcBef>
                <a:spcPts val="0"/>
              </a:spcBef>
              <a:spcAft>
                <a:spcPts val="0"/>
              </a:spcAft>
              <a:buSzPts val="2100"/>
              <a:buChar char="●"/>
            </a:pPr>
            <a:r>
              <a:rPr lang="en-US" sz="2100" dirty="0"/>
              <a:t>Discuss actively monitoring administration.</a:t>
            </a:r>
          </a:p>
          <a:p>
            <a:pPr marL="457200" lvl="0" indent="-361950" algn="l" rtl="0">
              <a:spcBef>
                <a:spcPts val="0"/>
              </a:spcBef>
              <a:spcAft>
                <a:spcPts val="0"/>
              </a:spcAft>
              <a:buSzPts val="2100"/>
              <a:buChar char="●"/>
            </a:pPr>
            <a:r>
              <a:rPr lang="en-US" sz="2100" dirty="0"/>
              <a:t>Describe test irregularities and procedures.</a:t>
            </a:r>
          </a:p>
          <a:p>
            <a:pPr marL="457200" lvl="0" indent="-361950" algn="l" rtl="0">
              <a:spcBef>
                <a:spcPts val="0"/>
              </a:spcBef>
              <a:spcAft>
                <a:spcPts val="0"/>
              </a:spcAft>
              <a:buSzPts val="2100"/>
              <a:buChar char="●"/>
            </a:pPr>
            <a:r>
              <a:rPr lang="en-US" sz="2100" dirty="0"/>
              <a:t>Outline consequences of violating test security requirements.</a:t>
            </a:r>
          </a:p>
          <a:p>
            <a:pPr marL="457200" lvl="0" indent="0" algn="l" rtl="0">
              <a:spcBef>
                <a:spcPts val="1200"/>
              </a:spcBef>
              <a:spcAft>
                <a:spcPts val="1200"/>
              </a:spcAft>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3"/>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BC and DTC Communication Process</a:t>
            </a:r>
            <a:endParaRPr/>
          </a:p>
        </p:txBody>
      </p:sp>
      <p:sp>
        <p:nvSpPr>
          <p:cNvPr id="174" name="Google Shape;174;p33"/>
          <p:cNvSpPr txBox="1">
            <a:spLocks noGrp="1"/>
          </p:cNvSpPr>
          <p:nvPr>
            <p:ph type="body" idx="1"/>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highlight>
                  <a:srgbClr val="FFFF00"/>
                </a:highlight>
              </a:rPr>
              <a:t>[Describe how staff communicates with the Building Coordinator during and after administration.]</a:t>
            </a:r>
            <a:endParaRPr>
              <a:highlight>
                <a:srgbClr val="FFFF00"/>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Test Security Statement</a:t>
            </a:r>
            <a:endParaRPr/>
          </a:p>
        </p:txBody>
      </p:sp>
      <p:sp>
        <p:nvSpPr>
          <p:cNvPr id="72" name="Google Shape;72;p16"/>
          <p:cNvSpPr txBox="1">
            <a:spLocks noGrp="1"/>
          </p:cNvSpPr>
          <p:nvPr>
            <p:ph type="body" idx="1"/>
          </p:nvPr>
        </p:nvSpPr>
        <p:spPr>
          <a:xfrm>
            <a:off x="311700" y="12820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200" dirty="0"/>
              <a:t>Statewide assessments rely on the accurate measurement of individual achievement. Any deviation from procedure meant to ensure test validity and security (e.g., group work, teacher coaching, release of any test items, photocopying, recording, etc.) is a violation of test security. </a:t>
            </a:r>
            <a:endParaRPr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7"/>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Why Follow Test Security Guidelines?</a:t>
            </a:r>
            <a:endParaRPr/>
          </a:p>
        </p:txBody>
      </p:sp>
      <p:sp>
        <p:nvSpPr>
          <p:cNvPr id="78" name="Google Shape;78;p17"/>
          <p:cNvSpPr txBox="1">
            <a:spLocks noGrp="1"/>
          </p:cNvSpPr>
          <p:nvPr>
            <p:ph type="body" idx="1"/>
          </p:nvPr>
        </p:nvSpPr>
        <p:spPr>
          <a:xfrm>
            <a:off x="311700" y="1390680"/>
            <a:ext cx="8520600" cy="34164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SzPts val="2100"/>
              <a:buChar char="●"/>
            </a:pPr>
            <a:r>
              <a:rPr lang="en" sz="2100" dirty="0"/>
              <a:t>To ensure that assessment results are accurate and meaningful. </a:t>
            </a:r>
            <a:endParaRPr sz="2100" dirty="0"/>
          </a:p>
          <a:p>
            <a:pPr marL="457200" lvl="0" indent="-361950" algn="l" rtl="0">
              <a:spcBef>
                <a:spcPts val="0"/>
              </a:spcBef>
              <a:spcAft>
                <a:spcPts val="0"/>
              </a:spcAft>
              <a:buSzPts val="2100"/>
              <a:buChar char="●"/>
            </a:pPr>
            <a:r>
              <a:rPr lang="en" sz="2100" dirty="0"/>
              <a:t>To truly reflect a valid and reliable measure of each student’s knowledge.</a:t>
            </a:r>
            <a:endParaRPr sz="2100" dirty="0"/>
          </a:p>
          <a:p>
            <a:pPr marL="457200" lvl="0" indent="-361950" algn="l" rtl="0">
              <a:spcBef>
                <a:spcPts val="0"/>
              </a:spcBef>
              <a:spcAft>
                <a:spcPts val="0"/>
              </a:spcAft>
              <a:buSzPts val="2100"/>
              <a:buChar char="●"/>
            </a:pPr>
            <a:r>
              <a:rPr lang="en" sz="2100" dirty="0"/>
              <a:t>To provide useful data to guide school improvement.</a:t>
            </a:r>
            <a:endParaRPr sz="2100" dirty="0"/>
          </a:p>
          <a:p>
            <a:pPr marL="457200" lvl="0" indent="-361950" algn="l" rtl="0">
              <a:spcBef>
                <a:spcPts val="0"/>
              </a:spcBef>
              <a:spcAft>
                <a:spcPts val="0"/>
              </a:spcAft>
              <a:buSzPts val="2100"/>
              <a:buChar char="●"/>
            </a:pPr>
            <a:r>
              <a:rPr lang="en" sz="2100" dirty="0"/>
              <a:t>To protect the enormous investment of resources that go into creating assessments.</a:t>
            </a:r>
            <a:endParaRPr sz="2100" dirty="0"/>
          </a:p>
          <a:p>
            <a:pPr marL="457200" lvl="0" indent="-361950" algn="l" rtl="0">
              <a:spcBef>
                <a:spcPts val="0"/>
              </a:spcBef>
              <a:spcAft>
                <a:spcPts val="0"/>
              </a:spcAft>
              <a:buSzPts val="2100"/>
              <a:buChar char="●"/>
            </a:pPr>
            <a:r>
              <a:rPr lang="en" sz="2100" dirty="0"/>
              <a:t>To uphold the responsibility to the public to ensure the accuracy of test scores.</a:t>
            </a:r>
            <a:endParaRPr sz="2100" dirty="0"/>
          </a:p>
          <a:p>
            <a:pPr marL="457200" lvl="0" indent="-361950" algn="l" rtl="0">
              <a:spcBef>
                <a:spcPts val="0"/>
              </a:spcBef>
              <a:spcAft>
                <a:spcPts val="0"/>
              </a:spcAft>
              <a:buSzPts val="2100"/>
              <a:buChar char="●"/>
            </a:pPr>
            <a:r>
              <a:rPr lang="en" sz="2100" dirty="0"/>
              <a:t>To prevent investigations, invalidations, or loss of professional licensure.</a:t>
            </a:r>
            <a:endParaRPr sz="21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Test Security Requirements</a:t>
            </a:r>
            <a:endParaRPr/>
          </a:p>
        </p:txBody>
      </p:sp>
      <p:sp>
        <p:nvSpPr>
          <p:cNvPr id="84" name="Google Shape;84;p18"/>
          <p:cNvSpPr txBox="1">
            <a:spLocks noGrp="1"/>
          </p:cNvSpPr>
          <p:nvPr>
            <p:ph type="body" idx="1"/>
          </p:nvPr>
        </p:nvSpPr>
        <p:spPr>
          <a:xfrm>
            <a:off x="311700" y="12820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200" dirty="0"/>
              <a:t>All staff must:</a:t>
            </a:r>
            <a:endParaRPr sz="2200" dirty="0"/>
          </a:p>
          <a:p>
            <a:pPr marL="457200" lvl="0" indent="-368300" algn="l" rtl="0">
              <a:spcBef>
                <a:spcPts val="1200"/>
              </a:spcBef>
              <a:spcAft>
                <a:spcPts val="0"/>
              </a:spcAft>
              <a:buSzPts val="2200"/>
              <a:buChar char="●"/>
            </a:pPr>
            <a:r>
              <a:rPr lang="en" sz="2200" dirty="0"/>
              <a:t>Watch the </a:t>
            </a:r>
            <a:r>
              <a:rPr lang="en" sz="2200" u="sng" dirty="0">
                <a:solidFill>
                  <a:schemeClr val="hlink"/>
                </a:solidFill>
                <a:hlinkClick r:id="rId3"/>
              </a:rPr>
              <a:t>Test Security Module</a:t>
            </a:r>
            <a:r>
              <a:rPr lang="en" sz="2200" dirty="0"/>
              <a:t>.</a:t>
            </a:r>
            <a:endParaRPr sz="2200" dirty="0"/>
          </a:p>
          <a:p>
            <a:pPr marL="457200" lvl="0" indent="-368300" algn="l" rtl="0">
              <a:spcBef>
                <a:spcPts val="0"/>
              </a:spcBef>
              <a:spcAft>
                <a:spcPts val="0"/>
              </a:spcAft>
              <a:buSzPts val="2200"/>
              <a:buChar char="●"/>
            </a:pPr>
            <a:r>
              <a:rPr lang="en" sz="2200" dirty="0"/>
              <a:t>Read the </a:t>
            </a:r>
            <a:r>
              <a:rPr lang="en" sz="2200" u="sng" dirty="0">
                <a:solidFill>
                  <a:schemeClr val="hlink"/>
                </a:solidFill>
                <a:hlinkClick r:id="rId4"/>
              </a:rPr>
              <a:t>Assessment Security Guide</a:t>
            </a:r>
            <a:r>
              <a:rPr lang="en" sz="2200" dirty="0"/>
              <a:t>.</a:t>
            </a:r>
            <a:endParaRPr sz="2200" dirty="0"/>
          </a:p>
          <a:p>
            <a:pPr marL="457200" lvl="0" indent="-368300" algn="l" rtl="0">
              <a:spcBef>
                <a:spcPts val="0"/>
              </a:spcBef>
              <a:spcAft>
                <a:spcPts val="0"/>
              </a:spcAft>
              <a:buSzPts val="2200"/>
              <a:buChar char="●"/>
            </a:pPr>
            <a:r>
              <a:rPr lang="en" sz="2200" dirty="0"/>
              <a:t>Participate in annual test security training.</a:t>
            </a:r>
            <a:endParaRPr sz="2200" dirty="0"/>
          </a:p>
          <a:p>
            <a:pPr marL="457200" lvl="0" indent="-368300" algn="l" rtl="0">
              <a:spcBef>
                <a:spcPts val="0"/>
              </a:spcBef>
              <a:spcAft>
                <a:spcPts val="0"/>
              </a:spcAft>
              <a:buSzPts val="2200"/>
              <a:buChar char="●"/>
            </a:pPr>
            <a:r>
              <a:rPr lang="en" sz="2200" dirty="0"/>
              <a:t>Sign the </a:t>
            </a:r>
            <a:r>
              <a:rPr lang="en" sz="2200" u="sng" dirty="0">
                <a:solidFill>
                  <a:schemeClr val="hlink"/>
                </a:solidFill>
                <a:hlinkClick r:id="rId5"/>
              </a:rPr>
              <a:t>Assessment Security Agreement</a:t>
            </a:r>
            <a:r>
              <a:rPr lang="en" sz="2200" dirty="0"/>
              <a:t>.</a:t>
            </a:r>
            <a:endParaRPr sz="2200" dirty="0"/>
          </a:p>
          <a:p>
            <a:pPr marL="457200" lvl="0" indent="-368300" algn="l" rtl="0">
              <a:spcBef>
                <a:spcPts val="0"/>
              </a:spcBef>
              <a:spcAft>
                <a:spcPts val="0"/>
              </a:spcAft>
              <a:buSzPts val="2200"/>
              <a:buChar char="●"/>
            </a:pPr>
            <a:r>
              <a:rPr lang="en" sz="2200" dirty="0"/>
              <a:t>Adhere to test security guidelines.</a:t>
            </a:r>
            <a:endParaRPr sz="2200" dirty="0"/>
          </a:p>
          <a:p>
            <a:pPr marL="457200" lvl="0" indent="-368300" algn="l" rtl="0">
              <a:spcBef>
                <a:spcPts val="0"/>
              </a:spcBef>
              <a:spcAft>
                <a:spcPts val="0"/>
              </a:spcAft>
              <a:buSzPts val="2200"/>
              <a:buChar char="●"/>
            </a:pPr>
            <a:r>
              <a:rPr lang="en" sz="2200" dirty="0"/>
              <a:t>Report irregularities. </a:t>
            </a:r>
            <a:endParaRPr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9"/>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Test Security Agreement</a:t>
            </a:r>
            <a:endParaRPr/>
          </a:p>
        </p:txBody>
      </p:sp>
      <p:sp>
        <p:nvSpPr>
          <p:cNvPr id="90" name="Google Shape;90;p19"/>
          <p:cNvSpPr txBox="1">
            <a:spLocks noGrp="1"/>
          </p:cNvSpPr>
          <p:nvPr>
            <p:ph type="body" idx="1"/>
          </p:nvPr>
        </p:nvSpPr>
        <p:spPr>
          <a:xfrm>
            <a:off x="311700" y="1282075"/>
            <a:ext cx="8520600" cy="3416400"/>
          </a:xfrm>
          <a:prstGeom prst="rect">
            <a:avLst/>
          </a:prstGeom>
        </p:spPr>
        <p:txBody>
          <a:bodyPr spcFirstLastPara="1" wrap="square" lIns="91425" tIns="91425" rIns="91425" bIns="91425" anchor="t" anchorCtr="0">
            <a:normAutofit/>
          </a:bodyPr>
          <a:lstStyle/>
          <a:p>
            <a:pPr marL="457200" lvl="0" indent="-368300" algn="l" rtl="0">
              <a:spcBef>
                <a:spcPts val="0"/>
              </a:spcBef>
              <a:spcAft>
                <a:spcPts val="0"/>
              </a:spcAft>
              <a:buSzPts val="2200"/>
              <a:buChar char="●"/>
            </a:pPr>
            <a:r>
              <a:rPr lang="en" sz="2200" dirty="0"/>
              <a:t>All staff involved in maintaining test security must sign the test security agreement.</a:t>
            </a:r>
            <a:endParaRPr sz="2200" dirty="0"/>
          </a:p>
          <a:p>
            <a:pPr marL="457200" lvl="0" indent="-368300" algn="l" rtl="0">
              <a:spcBef>
                <a:spcPts val="0"/>
              </a:spcBef>
              <a:spcAft>
                <a:spcPts val="0"/>
              </a:spcAft>
              <a:buSzPts val="2200"/>
              <a:buChar char="●"/>
            </a:pPr>
            <a:r>
              <a:rPr lang="en" sz="2200" dirty="0"/>
              <a:t>All test security agreements must be stored for 2 years (current year plus previous year).</a:t>
            </a:r>
            <a:endParaRPr sz="2200" dirty="0"/>
          </a:p>
          <a:p>
            <a:pPr marL="457200" lvl="0" indent="-368300" algn="l" rtl="0">
              <a:spcBef>
                <a:spcPts val="0"/>
              </a:spcBef>
              <a:spcAft>
                <a:spcPts val="0"/>
              </a:spcAft>
              <a:buSzPts val="2200"/>
              <a:buChar char="●"/>
            </a:pPr>
            <a:r>
              <a:rPr lang="en" sz="2200" dirty="0"/>
              <a:t>In the event of a potential security breach, the WDE will request copies of signed agreements from all parties involved in the incident. </a:t>
            </a:r>
            <a:endParaRPr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0"/>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Secure Material Handling</a:t>
            </a:r>
            <a:endParaRPr/>
          </a:p>
        </p:txBody>
      </p:sp>
      <p:sp>
        <p:nvSpPr>
          <p:cNvPr id="96" name="Google Shape;96;p20"/>
          <p:cNvSpPr txBox="1">
            <a:spLocks noGrp="1"/>
          </p:cNvSpPr>
          <p:nvPr>
            <p:ph type="body" idx="1"/>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highlight>
                  <a:srgbClr val="FFFF00"/>
                </a:highlight>
              </a:rPr>
              <a:t>[Describe how secure materials (paper tests, scratch paper, test tickets, etc.) will be stored, distributed, collected, destroyed/shipped to vendor.]</a:t>
            </a:r>
            <a:endParaRPr>
              <a:highlight>
                <a:srgbClr val="FFFF00"/>
              </a:highlight>
            </a:endParaRPr>
          </a:p>
          <a:p>
            <a:pPr marL="0" lvl="0" indent="0" algn="l" rtl="0">
              <a:spcBef>
                <a:spcPts val="1200"/>
              </a:spcBef>
              <a:spcAft>
                <a:spcPts val="0"/>
              </a:spcAft>
              <a:buNone/>
            </a:pPr>
            <a:r>
              <a:rPr lang="en">
                <a:highlight>
                  <a:srgbClr val="FFFF00"/>
                </a:highlight>
              </a:rPr>
              <a:t>[Describe how secure materials will be transported to student receiving homebound instruction.]</a:t>
            </a:r>
            <a:endParaRPr>
              <a:highlight>
                <a:srgbClr val="FFFF00"/>
              </a:highlight>
            </a:endParaRPr>
          </a:p>
          <a:p>
            <a:pPr marL="0" lvl="0" indent="0" algn="l" rtl="0">
              <a:spcBef>
                <a:spcPts val="1200"/>
              </a:spcBef>
              <a:spcAft>
                <a:spcPts val="1200"/>
              </a:spcAft>
              <a:buNone/>
            </a:pPr>
            <a:r>
              <a:rPr lang="en">
                <a:highlight>
                  <a:srgbClr val="FFFF00"/>
                </a:highlight>
              </a:rPr>
              <a:t>[Describe how secure materials will be transported to students attending in-state institutions.]</a:t>
            </a:r>
            <a:endParaRPr>
              <a:highlight>
                <a:srgbClr val="FFFF00"/>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1"/>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Device Policy</a:t>
            </a:r>
            <a:endParaRPr/>
          </a:p>
        </p:txBody>
      </p:sp>
      <p:sp>
        <p:nvSpPr>
          <p:cNvPr id="102" name="Google Shape;102;p21"/>
          <p:cNvSpPr txBox="1">
            <a:spLocks noGrp="1"/>
          </p:cNvSpPr>
          <p:nvPr>
            <p:ph type="body" idx="1"/>
          </p:nvPr>
        </p:nvSpPr>
        <p:spPr>
          <a:xfrm>
            <a:off x="311700" y="12820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Students who bring unauthorized devices into school should have them stored in their lockers or in the classroom with the teacher (as district/school policies allow) until testing is complete for the day. If a student accesses an authorized device during testing, it will constitute a prohibited behavior and the student’s test results in that content area may be invalidated. </a:t>
            </a:r>
            <a:endParaRPr dirty="0"/>
          </a:p>
          <a:p>
            <a:pPr marL="0" lvl="0" indent="0" algn="l" rtl="0">
              <a:spcBef>
                <a:spcPts val="1200"/>
              </a:spcBef>
              <a:spcAft>
                <a:spcPts val="1200"/>
              </a:spcAft>
              <a:buNone/>
            </a:pPr>
            <a:r>
              <a:rPr lang="en" dirty="0">
                <a:highlight>
                  <a:srgbClr val="FFFF00"/>
                </a:highlight>
              </a:rPr>
              <a:t>[Describe device policy and procedure.]</a:t>
            </a:r>
            <a:endParaRPr dirty="0">
              <a:highlight>
                <a:srgbClr val="FFFF00"/>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Allowable Resources</a:t>
            </a:r>
            <a:endParaRPr/>
          </a:p>
        </p:txBody>
      </p:sp>
      <p:sp>
        <p:nvSpPr>
          <p:cNvPr id="108" name="Google Shape;108;p22"/>
          <p:cNvSpPr txBox="1">
            <a:spLocks noGrp="1"/>
          </p:cNvSpPr>
          <p:nvPr>
            <p:ph type="body" idx="1"/>
          </p:nvPr>
        </p:nvSpPr>
        <p:spPr>
          <a:xfrm>
            <a:off x="311700" y="12820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Breaks </a:t>
            </a:r>
            <a:endParaRPr dirty="0"/>
          </a:p>
          <a:p>
            <a:pPr marL="457200" lvl="0" indent="-342900" algn="l" rtl="0">
              <a:spcBef>
                <a:spcPts val="0"/>
              </a:spcBef>
              <a:spcAft>
                <a:spcPts val="0"/>
              </a:spcAft>
              <a:buSzPts val="1800"/>
              <a:buChar char="●"/>
            </a:pPr>
            <a:r>
              <a:rPr lang="en" dirty="0"/>
              <a:t>Writing Utensils </a:t>
            </a:r>
            <a:endParaRPr dirty="0"/>
          </a:p>
          <a:p>
            <a:pPr marL="457200" lvl="0" indent="-342900" algn="l" rtl="0">
              <a:spcBef>
                <a:spcPts val="0"/>
              </a:spcBef>
              <a:spcAft>
                <a:spcPts val="0"/>
              </a:spcAft>
              <a:buSzPts val="1800"/>
              <a:buChar char="●"/>
            </a:pPr>
            <a:r>
              <a:rPr lang="en" dirty="0"/>
              <a:t>Allowable Papers (drafting/scratch paper, graph/grid paper, patty/tracing paper, lined paper, plain transparency sheets, individual whiteboards) </a:t>
            </a:r>
            <a:endParaRPr dirty="0"/>
          </a:p>
          <a:p>
            <a:pPr marL="457200" lvl="0" indent="-342900" algn="l" rtl="0">
              <a:spcBef>
                <a:spcPts val="0"/>
              </a:spcBef>
              <a:spcAft>
                <a:spcPts val="0"/>
              </a:spcAft>
              <a:buSzPts val="1800"/>
              <a:buChar char="●"/>
            </a:pPr>
            <a:r>
              <a:rPr lang="en" dirty="0"/>
              <a:t>Headphones (cannot be bluetooth)</a:t>
            </a:r>
            <a:endParaRPr dirty="0"/>
          </a:p>
          <a:p>
            <a:pPr marL="457200" lvl="0" indent="-342900" algn="l" rtl="0">
              <a:spcBef>
                <a:spcPts val="0"/>
              </a:spcBef>
              <a:spcAft>
                <a:spcPts val="0"/>
              </a:spcAft>
              <a:buSzPts val="1800"/>
              <a:buChar char="●"/>
            </a:pPr>
            <a:r>
              <a:rPr lang="en" dirty="0"/>
              <a:t>Noise Buffers/Canceling Headphones </a:t>
            </a:r>
            <a:endParaRPr dirty="0"/>
          </a:p>
          <a:p>
            <a:pPr marL="457200" lvl="0" indent="-342900" algn="l" rtl="0">
              <a:spcBef>
                <a:spcPts val="0"/>
              </a:spcBef>
              <a:spcAft>
                <a:spcPts val="0"/>
              </a:spcAft>
              <a:buSzPts val="1800"/>
              <a:buChar char="●"/>
            </a:pPr>
            <a:r>
              <a:rPr lang="en" dirty="0"/>
              <a:t>Behavioral Supports (stress ball, texture strips, etc.) </a:t>
            </a:r>
            <a:endParaRPr dirty="0"/>
          </a:p>
          <a:p>
            <a:pPr marL="457200" lvl="0" indent="-342900" algn="l" rtl="0">
              <a:spcBef>
                <a:spcPts val="0"/>
              </a:spcBef>
              <a:spcAft>
                <a:spcPts val="0"/>
              </a:spcAft>
              <a:buSzPts val="1800"/>
              <a:buChar char="●"/>
            </a:pPr>
            <a:r>
              <a:rPr lang="en" dirty="0"/>
              <a:t>Privacy/Testing Dividers (empty/blank/undecorated) </a:t>
            </a:r>
            <a:endParaRPr dirty="0"/>
          </a:p>
          <a:p>
            <a:pPr marL="457200" lvl="0" indent="-342900" algn="l" rtl="0">
              <a:spcBef>
                <a:spcPts val="0"/>
              </a:spcBef>
              <a:spcAft>
                <a:spcPts val="0"/>
              </a:spcAft>
              <a:buSzPts val="1800"/>
              <a:buChar char="●"/>
            </a:pPr>
            <a:r>
              <a:rPr lang="en" dirty="0"/>
              <a:t>Digital and Analog Clocks </a:t>
            </a:r>
            <a:endParaRPr dirty="0"/>
          </a:p>
          <a:p>
            <a:pPr marL="457200" lvl="0" indent="-342900" algn="l" rtl="0">
              <a:spcBef>
                <a:spcPts val="0"/>
              </a:spcBef>
              <a:spcAft>
                <a:spcPts val="0"/>
              </a:spcAft>
              <a:buSzPts val="1800"/>
              <a:buChar char="●"/>
            </a:pPr>
            <a:r>
              <a:rPr lang="en" dirty="0"/>
              <a:t>English Dictionary (Writing only)/Bilingual Dictionary (Writing only) </a:t>
            </a:r>
            <a:endParaRPr dirty="0"/>
          </a:p>
        </p:txBody>
      </p:sp>
    </p:spTree>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0</TotalTime>
  <Words>1302</Words>
  <Application>Microsoft Office PowerPoint</Application>
  <PresentationFormat>On-screen Show (16:9)</PresentationFormat>
  <Paragraphs>118</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Retrospect</vt:lpstr>
      <vt:lpstr>Assessment Security Training</vt:lpstr>
      <vt:lpstr>Objectives</vt:lpstr>
      <vt:lpstr>Test Security Statement</vt:lpstr>
      <vt:lpstr>Why Follow Test Security Guidelines?</vt:lpstr>
      <vt:lpstr>Test Security Requirements</vt:lpstr>
      <vt:lpstr>Test Security Agreement</vt:lpstr>
      <vt:lpstr>Secure Material Handling</vt:lpstr>
      <vt:lpstr>Device Policy</vt:lpstr>
      <vt:lpstr>Allowable Resources</vt:lpstr>
      <vt:lpstr>Monitoring Administration</vt:lpstr>
      <vt:lpstr>Options for Students Who Finish Early</vt:lpstr>
      <vt:lpstr>Testing Irregularity</vt:lpstr>
      <vt:lpstr>Testing Irregularity: Security Breach Examples</vt:lpstr>
      <vt:lpstr>WY-TOPP/WY-ALT Testing Irregularity: Reporting</vt:lpstr>
      <vt:lpstr>ACCESS for ELLs Testing Irregularity: Reporting</vt:lpstr>
      <vt:lpstr>ACT Testing Irregularity: Reporting</vt:lpstr>
      <vt:lpstr>WDE Responsibility</vt:lpstr>
      <vt:lpstr>Consequences of Test Security Violations</vt:lpstr>
      <vt:lpstr>Conclusion</vt:lpstr>
      <vt:lpstr>BC and DTC Communication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Security Training</dc:title>
  <dc:creator>Naudia Beebe</dc:creator>
  <cp:lastModifiedBy>Naudia Beebe</cp:lastModifiedBy>
  <cp:revision>1</cp:revision>
  <dcterms:modified xsi:type="dcterms:W3CDTF">2023-08-23T15:54:09Z</dcterms:modified>
</cp:coreProperties>
</file>